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836" r:id="rId3"/>
    <p:sldId id="994" r:id="rId4"/>
    <p:sldId id="995" r:id="rId5"/>
    <p:sldId id="1030" r:id="rId6"/>
    <p:sldId id="1029" r:id="rId7"/>
    <p:sldId id="1015" r:id="rId8"/>
    <p:sldId id="975" r:id="rId9"/>
    <p:sldId id="980" r:id="rId10"/>
    <p:sldId id="984" r:id="rId11"/>
    <p:sldId id="976" r:id="rId12"/>
    <p:sldId id="979" r:id="rId13"/>
    <p:sldId id="978" r:id="rId14"/>
    <p:sldId id="1031" r:id="rId15"/>
    <p:sldId id="993" r:id="rId16"/>
    <p:sldId id="1065" r:id="rId17"/>
    <p:sldId id="1027" r:id="rId18"/>
    <p:sldId id="1089" r:id="rId19"/>
    <p:sldId id="929" r:id="rId20"/>
    <p:sldId id="1064" r:id="rId21"/>
    <p:sldId id="997" r:id="rId22"/>
    <p:sldId id="998" r:id="rId23"/>
    <p:sldId id="1066" r:id="rId24"/>
    <p:sldId id="1067" r:id="rId25"/>
    <p:sldId id="1069" r:id="rId26"/>
    <p:sldId id="1070" r:id="rId27"/>
    <p:sldId id="1072" r:id="rId28"/>
    <p:sldId id="1073" r:id="rId29"/>
    <p:sldId id="1079" r:id="rId30"/>
    <p:sldId id="1074" r:id="rId31"/>
    <p:sldId id="1075" r:id="rId32"/>
    <p:sldId id="1076" r:id="rId33"/>
    <p:sldId id="1077" r:id="rId34"/>
    <p:sldId id="1078" r:id="rId35"/>
    <p:sldId id="1080" r:id="rId36"/>
    <p:sldId id="1081" r:id="rId37"/>
    <p:sldId id="1083" r:id="rId38"/>
    <p:sldId id="1082" r:id="rId39"/>
    <p:sldId id="1084" r:id="rId40"/>
    <p:sldId id="1086" r:id="rId41"/>
    <p:sldId id="1085" r:id="rId42"/>
    <p:sldId id="1088" r:id="rId43"/>
    <p:sldId id="1087" r:id="rId44"/>
    <p:sldId id="992" r:id="rId45"/>
    <p:sldId id="972" r:id="rId4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C:\Users\jsdurand\Desktop\CiTIQUE\Conf&#233;rences\&#233;cole%20Chercheurs%20Sciences%20participatives%20-%20Nov%202021\e&#769;tapes%20citique_PFK_J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Répartition par support de signalement en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FDB-4A83-8DC3-4FE37BCC19E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FDB-4A83-8DC3-4FE37BCC19E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FDB-4A83-8DC3-4FE37BCC19EB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FDB-4A83-8DC3-4FE37BCC19E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Feuil1!$H$5:$H$8</c:f>
              <c:strCache>
                <c:ptCount val="4"/>
                <c:pt idx="0">
                  <c:v>app mobile</c:v>
                </c:pt>
                <c:pt idx="1">
                  <c:v>web</c:v>
                </c:pt>
                <c:pt idx="2">
                  <c:v>papier</c:v>
                </c:pt>
                <c:pt idx="3">
                  <c:v>indéterminé</c:v>
                </c:pt>
              </c:strCache>
            </c:strRef>
          </c:cat>
          <c:val>
            <c:numRef>
              <c:f>Feuil1!$I$5:$I$8</c:f>
              <c:numCache>
                <c:formatCode>General</c:formatCode>
                <c:ptCount val="4"/>
                <c:pt idx="0">
                  <c:v>87.3</c:v>
                </c:pt>
                <c:pt idx="1">
                  <c:v>5.8</c:v>
                </c:pt>
                <c:pt idx="2">
                  <c:v>6.6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FDB-4A83-8DC3-4FE37BCC19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Répartition détaillée par type </a:t>
            </a:r>
            <a:r>
              <a:rPr lang="fr-FR" baseline="0" dirty="0"/>
              <a:t> de support en %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F6-4D39-9DC0-FDBC04383E3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F6-4D39-9DC0-FDBC04383E3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2F6-4D39-9DC0-FDBC04383E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2F6-4D39-9DC0-FDBC04383E3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2F6-4D39-9DC0-FDBC04383E3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2F6-4D39-9DC0-FDBC04383E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Feuil1!$D$5:$D$10</c:f>
              <c:strCache>
                <c:ptCount val="6"/>
                <c:pt idx="0">
                  <c:v>android</c:v>
                </c:pt>
                <c:pt idx="1">
                  <c:v>ios</c:v>
                </c:pt>
                <c:pt idx="2">
                  <c:v>ephythia (android et ios confondus)</c:v>
                </c:pt>
                <c:pt idx="3">
                  <c:v>papier</c:v>
                </c:pt>
                <c:pt idx="4">
                  <c:v>web</c:v>
                </c:pt>
                <c:pt idx="5">
                  <c:v>indéterminé</c:v>
                </c:pt>
              </c:strCache>
            </c:strRef>
          </c:cat>
          <c:val>
            <c:numRef>
              <c:f>Feuil1!$E$5:$E$10</c:f>
              <c:numCache>
                <c:formatCode>General</c:formatCode>
                <c:ptCount val="6"/>
                <c:pt idx="0">
                  <c:v>34.5</c:v>
                </c:pt>
                <c:pt idx="1">
                  <c:v>17.8</c:v>
                </c:pt>
                <c:pt idx="2">
                  <c:v>35</c:v>
                </c:pt>
                <c:pt idx="3">
                  <c:v>6.6</c:v>
                </c:pt>
                <c:pt idx="4">
                  <c:v>5.8</c:v>
                </c:pt>
                <c:pt idx="5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2F6-4D39-9DC0-FDBC04383E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'sans salaire'!$F$2:$F$14</cx:f>
        <cx:lvl ptCount="13">
          <cx:pt idx="0">FEDER</cx:pt>
          <cx:pt idx="1">Région Grand Est</cx:pt>
          <cx:pt idx="2">Fondation de France</cx:pt>
          <cx:pt idx="3">DGS</cx:pt>
          <cx:pt idx="4">ANR</cx:pt>
          <cx:pt idx="5">ARS</cx:pt>
          <cx:pt idx="6">MGEN</cx:pt>
          <cx:pt idx="7">Groupama</cx:pt>
          <cx:pt idx="8">Programme d’Investissement d’Avenir PIA1 - LABEX ARBRE</cx:pt>
          <cx:pt idx="9">INRAE - Fonds Propre</cx:pt>
          <cx:pt idx="10">ANSES - Fonds Propre</cx:pt>
          <cx:pt idx="11">Programme d’Investissement d’Avenir PIA3 - Des Hommes et des Arbres</cx:pt>
          <cx:pt idx="12">Soutiens à actions ponctuelles</cx:pt>
        </cx:lvl>
      </cx:strDim>
      <cx:numDim type="size">
        <cx:f>'sans salaire'!$G$2:$G$14</cx:f>
        <cx:lvl ptCount="13" formatCode="Standard">
          <cx:pt idx="0">300</cx:pt>
          <cx:pt idx="1">120</cx:pt>
          <cx:pt idx="2">40</cx:pt>
          <cx:pt idx="3">36</cx:pt>
          <cx:pt idx="4">14</cx:pt>
          <cx:pt idx="5">29</cx:pt>
          <cx:pt idx="6">14</cx:pt>
          <cx:pt idx="7">55</cx:pt>
          <cx:pt idx="8">64</cx:pt>
          <cx:pt idx="9">7</cx:pt>
          <cx:pt idx="10">20</cx:pt>
          <cx:pt idx="11">360</cx:pt>
          <cx:pt idx="12">10</cx:pt>
        </cx:lvl>
      </cx:numDim>
    </cx:data>
  </cx:chartData>
  <cx:chart>
    <cx:title pos="t" align="ctr" overlay="0">
      <cx:tx>
        <cx:txData>
          <cx:v>Répartition des financements de CiTIQUE, en k €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fr-FR" sz="1400" b="0" i="0" u="none" strike="noStrike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Répartition des financements de CiTIQUE, en k €</a:t>
          </a:r>
        </a:p>
      </cx:txPr>
    </cx:title>
    <cx:plotArea>
      <cx:plotAreaRegion>
        <cx:series layoutId="treemap" uniqueId="{17EBB819-B5BC-4B61-9FDB-25CC81859866}">
          <cx:tx>
            <cx:txData>
              <cx:f>'sans salaire'!$G$1</cx:f>
              <cx:v>Coût (k €)</cx:v>
            </cx:txData>
          </cx:tx>
          <cx:dataPt idx="3">
            <cx:spPr>
              <a:solidFill>
                <a:srgbClr val="FFC000">
                  <a:lumMod val="75000"/>
                </a:srgbClr>
              </a:solidFill>
            </cx:spPr>
          </cx:dataPt>
          <cx:dataPt idx="9">
            <cx:spPr>
              <a:solidFill>
                <a:srgbClr val="169A84"/>
              </a:solidFill>
            </cx:spPr>
          </cx:dataPt>
          <cx:dataPt idx="10">
            <cx:spPr>
              <a:solidFill>
                <a:srgbClr val="9751CB"/>
              </a:solidFill>
            </cx:spPr>
          </cx:dataPt>
          <cx:dataPt idx="11">
            <cx:spPr>
              <a:solidFill>
                <a:srgbClr val="43682B"/>
              </a:solidFill>
            </cx:spPr>
          </cx:dataPt>
          <cx:dataPt idx="13">
            <cx:spPr>
              <a:solidFill>
                <a:srgbClr val="169A84"/>
              </a:solidFill>
            </cx:spPr>
          </cx:dataPt>
          <cx:dataPt idx="14">
            <cx:spPr>
              <a:solidFill>
                <a:srgbClr val="FF5D5D"/>
              </a:solidFill>
            </cx:spPr>
          </cx:dataPt>
          <cx:dataPt idx="15">
            <cx:spPr>
              <a:solidFill>
                <a:srgbClr val="9751CB"/>
              </a:solidFill>
            </cx:spPr>
          </cx:dataPt>
          <cx:dataLabels pos="inEnd">
            <cx:visibility seriesName="0" categoryName="1" value="1"/>
            <cx:separator>
</cx:separator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fr-FR" sz="1400" b="0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</a:rPr>
                    <a:t>FEDER
300</a:t>
                  </a:r>
                </a:p>
              </cx:txPr>
              <cx:visibility seriesName="0" categoryName="1" value="1"/>
              <cx:separator>
</cx:separator>
            </cx:dataLabel>
            <cx:dataLabel idx="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fr-FR" sz="1400" b="0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</a:rPr>
                    <a:t>Région Grand Est
120</a:t>
                  </a:r>
                </a:p>
              </cx:txPr>
              <cx:visibility seriesName="0" categoryName="1" value="1"/>
              <cx:separator>
</cx:separator>
            </cx:dataLabel>
            <cx:dataLabel idx="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fr-FR" sz="1400" b="0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</a:rPr>
                    <a:t>Fondation de France
40</a:t>
                  </a:r>
                </a:p>
              </cx:txPr>
              <cx:visibility seriesName="0" categoryName="1" value="1"/>
              <cx:separator>
</cx:separator>
            </cx:dataLabel>
            <cx:dataLabel idx="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fr-FR" sz="1400" b="0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</a:rPr>
                    <a:t>DGS
36</a:t>
                  </a:r>
                </a:p>
              </cx:txPr>
              <cx:visibility seriesName="0" categoryName="1" value="1"/>
              <cx:separator>
</cx:separator>
            </cx:dataLabel>
            <cx:dataLabel idx="4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fr-FR" sz="1200" b="0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</a:rPr>
                    <a:t>ANR
14</a:t>
                  </a:r>
                </a:p>
              </cx:txPr>
              <cx:visibility seriesName="0" categoryName="1" value="1"/>
              <cx:separator>
</cx:separator>
            </cx:dataLabel>
            <cx:dataLabel idx="5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fr-FR" sz="1400" b="0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</a:rPr>
                    <a:t>ARS
29</a:t>
                  </a:r>
                </a:p>
              </cx:txPr>
              <cx:visibility seriesName="0" categoryName="1" value="1"/>
              <cx:separator>
</cx:separator>
            </cx:dataLabel>
            <cx:dataLabel idx="6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fr-FR" sz="1200" b="0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</a:rPr>
                    <a:t>MGEN
14</a:t>
                  </a:r>
                </a:p>
              </cx:txPr>
              <cx:visibility seriesName="0" categoryName="1" value="1"/>
              <cx:separator>
</cx:separator>
            </cx:dataLabel>
            <cx:dataLabel idx="7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fr-FR" sz="1400" b="0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</a:rPr>
                    <a:t>Groupama
55</a:t>
                  </a:r>
                </a:p>
              </cx:txPr>
              <cx:visibility seriesName="0" categoryName="1" value="1"/>
              <cx:separator>
</cx:separator>
            </cx:dataLabel>
            <cx:dataLabel idx="8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fr-FR" sz="1400" b="0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</a:rPr>
                    <a:t>Programme d’Investissement d’Avenir PIA1 - LABEX ARBRE
64</a:t>
                  </a:r>
                </a:p>
              </cx:txPr>
              <cx:visibility seriesName="0" categoryName="1" value="1"/>
              <cx:separator>
</cx:separator>
            </cx:dataLabel>
            <cx:dataLabel idx="9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900"/>
                  </a:pPr>
                  <a:r>
                    <a:rPr lang="fr-FR" sz="900" b="0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</a:rPr>
                    <a:t>INRAE - Fonds Propre
7</a:t>
                  </a:r>
                </a:p>
              </cx:txPr>
              <cx:visibility seriesName="0" categoryName="1" value="1"/>
              <cx:separator>
</cx:separator>
            </cx:dataLabel>
            <cx:dataLabel idx="1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fr-FR" sz="1200" b="0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</a:rPr>
                    <a:t>ANSES - Fonds Propre
20</a:t>
                  </a:r>
                </a:p>
              </cx:txPr>
              <cx:visibility seriesName="0" categoryName="1" value="1"/>
              <cx:separator>
</cx:separator>
            </cx:dataLabel>
            <cx:dataLabel idx="1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fr-FR" sz="1400" b="0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</a:rPr>
                    <a:t>Programme d’Investissement d’Avenir PIA3 - Des Hommes et des Arbres
360</a:t>
                  </a:r>
                </a:p>
              </cx:txPr>
              <cx:visibility seriesName="0" categoryName="1" value="1"/>
              <cx:separator>
</cx:separator>
            </cx:dataLabel>
            <cx:dataLabel idx="1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000"/>
                  </a:pPr>
                  <a:r>
                    <a:rPr lang="fr-FR" sz="1000" b="0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</a:rPr>
                    <a:t>Soutiens à actions ponctuelles
10</a:t>
                  </a:r>
                </a:p>
              </cx:txPr>
              <cx:visibility seriesName="0" categoryName="1" value="1"/>
              <cx:separator>
</cx:separator>
            </cx:dataLabel>
            <cx:dataLabel idx="1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fr-FR" sz="1400" b="0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</a:rPr>
                    <a:t>Salaire permanents - INRAE
305</a:t>
                  </a:r>
                </a:p>
              </cx:txPr>
              <cx:visibility seriesName="0" categoryName="1" value="1"/>
              <cx:separator>
</cx:separator>
            </cx:dataLabel>
            <cx:dataLabel idx="14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fr-FR" sz="1400" b="0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</a:rPr>
                    <a:t>Salaire permanents - UL
55</a:t>
                  </a:r>
                </a:p>
              </cx:txPr>
              <cx:visibility seriesName="0" categoryName="1" value="1"/>
              <cx:separator>
</cx:separator>
            </cx:dataLabel>
            <cx:dataLabel idx="15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100"/>
                  </a:pPr>
                  <a:r>
                    <a:rPr lang="fr-FR" sz="1100" b="0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</a:rPr>
                    <a:t>Salaire permanents - ANSES
16</a:t>
                  </a:r>
                </a:p>
              </cx:txPr>
              <cx:visibility seriesName="0" categoryName="1" value="1"/>
              <cx:separator>
</cx:separator>
            </cx:dataLabel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44776-007A-409A-B11E-6F5E69D60B2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7404E-951D-4FBA-992A-B2A791B929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43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97298-A9DF-AC49-82C1-BCF6915448B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809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Pourquoi</a:t>
            </a:r>
            <a:r>
              <a:rPr lang="fr-FR" baseline="0" dirty="0"/>
              <a:t> ce projet ? En 2016, quand nous avons créé ce projet, un certain nombre de questions étaient laissées sans réponse. Du côté des citoyens</a:t>
            </a:r>
            <a:r>
              <a:rPr lang="is-IS" baseline="0" dirty="0"/>
              <a:t>… Mais aussi du côté des chercheurs...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B09BB-BF3D-FF45-8AF2-22508A5DF16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1203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Pourquoi</a:t>
            </a:r>
            <a:r>
              <a:rPr lang="fr-FR" baseline="0" dirty="0"/>
              <a:t> ce projet ? En 2016, quand nous avons créé ce projet, un certain nombre de questions étaient laissées sans réponse. Du côté des citoyens</a:t>
            </a:r>
            <a:r>
              <a:rPr lang="is-IS" baseline="0" dirty="0"/>
              <a:t>… Mais aussi du côté des chercheurs...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B09BB-BF3D-FF45-8AF2-22508A5DF16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097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Pourquoi</a:t>
            </a:r>
            <a:r>
              <a:rPr lang="fr-FR" baseline="0" dirty="0"/>
              <a:t> ce projet ? En 2016, quand nous avons créé ce projet, un certain nombre de questions étaient laissées sans réponse. Du côté des citoyens</a:t>
            </a:r>
            <a:r>
              <a:rPr lang="is-IS" baseline="0" dirty="0"/>
              <a:t>… Mais aussi du côté des chercheurs...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B09BB-BF3D-FF45-8AF2-22508A5DF16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762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97298-A9DF-AC49-82C1-BCF6915448B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866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97298-A9DF-AC49-82C1-BCF6915448B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781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Pourquoi</a:t>
            </a:r>
            <a:r>
              <a:rPr lang="fr-FR" baseline="0" dirty="0"/>
              <a:t> ce projet ? En 2016, quand nous avons créé ce projet, un certain nombre de questions étaient laissées sans réponse. Du côté des citoyens</a:t>
            </a:r>
            <a:r>
              <a:rPr lang="is-IS" baseline="0" dirty="0"/>
              <a:t>… Mais aussi du côté des chercheurs...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B09BB-BF3D-FF45-8AF2-22508A5DF169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701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97298-A9DF-AC49-82C1-BCF6915448B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1137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97298-A9DF-AC49-82C1-BCF6915448B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659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97298-A9DF-AC49-82C1-BCF6915448B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677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Pourquoi</a:t>
            </a:r>
            <a:r>
              <a:rPr lang="fr-FR" baseline="0" dirty="0"/>
              <a:t> ce projet ? En 2016, quand nous avons créé ce projet, un certain nombre de questions étaient laissées sans réponse. Du côté des citoyens</a:t>
            </a:r>
            <a:r>
              <a:rPr lang="is-IS" baseline="0" dirty="0"/>
              <a:t>… Mais aussi du côté des chercheurs...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B09BB-BF3D-FF45-8AF2-22508A5DF16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43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Pourquoi</a:t>
            </a:r>
            <a:r>
              <a:rPr lang="fr-FR" baseline="0" dirty="0"/>
              <a:t> ce projet ? En 2016, quand nous avons créé ce projet, un certain nombre de questions étaient laissées sans réponse. Du côté des citoyens</a:t>
            </a:r>
            <a:r>
              <a:rPr lang="is-IS" baseline="0" dirty="0"/>
              <a:t>… Mais aussi du côté des chercheurs...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B09BB-BF3D-FF45-8AF2-22508A5DF16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626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Pourquoi</a:t>
            </a:r>
            <a:r>
              <a:rPr lang="fr-FR" baseline="0" dirty="0"/>
              <a:t> ce projet ? En 2016, quand nous avons créé ce projet, un certain nombre de questions étaient laissées sans réponse. Du côté des citoyens</a:t>
            </a:r>
            <a:r>
              <a:rPr lang="is-IS" baseline="0" dirty="0"/>
              <a:t>… Mais aussi du côté des chercheurs...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B09BB-BF3D-FF45-8AF2-22508A5DF16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9371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Pourquoi</a:t>
            </a:r>
            <a:r>
              <a:rPr lang="fr-FR" baseline="0" dirty="0"/>
              <a:t> ce projet ? En 2016, quand nous avons créé ce projet, un certain nombre de questions étaient laissées sans réponse. Du côté des citoyens</a:t>
            </a:r>
            <a:r>
              <a:rPr lang="is-IS" baseline="0" dirty="0"/>
              <a:t>… Mais aussi du côté des chercheurs...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B09BB-BF3D-FF45-8AF2-22508A5DF16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6379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Pourquoi</a:t>
            </a:r>
            <a:r>
              <a:rPr lang="fr-FR" baseline="0" dirty="0"/>
              <a:t> ce projet ? En 2016, quand nous avons créé ce projet, un certain nombre de questions étaient laissées sans réponse. Du côté des citoyens</a:t>
            </a:r>
            <a:r>
              <a:rPr lang="is-IS" baseline="0" dirty="0"/>
              <a:t>… Mais aussi du côté des chercheurs...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B09BB-BF3D-FF45-8AF2-22508A5DF16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820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6061A-5987-30BB-8224-43986BEC6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050A123-B565-A369-F4B7-5999FD3CD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2EEC86-DFF9-DE76-0CB9-B64A2ADBB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2CB6-D14E-4220-A80F-C49D392AC90D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B65102-8405-D545-0524-C4975D189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E6F096-752B-62AE-D17B-80FC7D5C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30904-B712-46B3-9197-5D43405652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49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478733-A1A1-AD93-C9B8-18DF03BC3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F9D9A70-464A-5B3B-4B6C-0E4D5A1CE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639C24-46AE-B7E2-2724-2A40EF8A9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2CB6-D14E-4220-A80F-C49D392AC90D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B3CB59-535E-F2B1-6C43-209AB4E4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043B42-76A8-4FC0-8A7D-0A1E16654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30904-B712-46B3-9197-5D43405652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397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83FA829-DF21-CBF1-9EBD-4DE288F70B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A7C2880-C4D7-FBDE-D5C7-229E8868A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FAFF03-BEEE-D100-E7F8-CA0D074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2CB6-D14E-4220-A80F-C49D392AC90D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C40596-5CE4-01EB-8758-582BB91EF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67FDB5-8EAC-AEC0-73F9-21AC8A96A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30904-B712-46B3-9197-5D43405652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26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891675-E9C7-6E93-2934-E744591F0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D66DF8-4F85-DA7B-C615-5E41C9886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0940B6-92F2-F2CA-8E82-E75ADE00D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2CB6-D14E-4220-A80F-C49D392AC90D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3026B1-1E5C-6B0E-4F45-9E23EFB0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411F09-4630-D399-EE30-38821DEE3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30904-B712-46B3-9197-5D43405652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9020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5920CE-234D-5318-B4F6-C2AB4EB9D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0D10584-23E2-C73E-1666-01F970BE1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F966E-A2EF-84B5-E82C-AE3E6D416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2CB6-D14E-4220-A80F-C49D392AC90D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E229FD-1FAA-BFEC-D19D-772AC03B3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AA02AB-0F6B-003F-3735-A0EA630E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30904-B712-46B3-9197-5D43405652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70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35789B-4ED3-4B37-00AC-40675AA20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FC2E44-1338-401A-CC70-7A3608D885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ADE58B-B3BB-E29C-41D6-73229ED2FD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0991AA-412F-EC63-4DE7-A4E9E4AE5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2CB6-D14E-4220-A80F-C49D392AC90D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1E4CFB-0AC8-37A3-567A-0DA91C501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6A090A-2F1A-8456-9846-33F95FC4E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30904-B712-46B3-9197-5D43405652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743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8CDC15-2B48-FD2F-469E-30CFFEF1C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7D8057-1F28-7E62-1EEE-78299DAA5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AEACC8-7DAD-BFED-D168-D1A89F68B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A13FB1C-A9BF-E0AA-46A6-1E3C089DC5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493B49A-59A2-F4A5-B702-69D876D9B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4775D4A-C749-9538-48CA-5AB9BBDCF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2CB6-D14E-4220-A80F-C49D392AC90D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584625-5A5B-2E00-6862-A9F5D8688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BF8F19D-2912-9109-DB61-C1A894DBD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30904-B712-46B3-9197-5D43405652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803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F0DC10-167C-9749-722F-72D766DA7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50AD53F-A7F5-8BB5-A371-594586A4B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2CB6-D14E-4220-A80F-C49D392AC90D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6B84B3-473C-03EB-B277-FAA756C52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2504AF-C149-834E-BF9B-191746B24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30904-B712-46B3-9197-5D43405652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27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08C3135-F103-18C5-84DB-5D6888981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2CB6-D14E-4220-A80F-C49D392AC90D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860E34D-C5BF-39A8-04C4-24A8AAD2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08CDA5-EC47-E1B9-CE6B-BBE75460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30904-B712-46B3-9197-5D43405652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675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27F81F-EE6E-5CAB-2759-8B634451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C9F881-C1B6-259C-45FB-FDF11A11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240F59-FE07-018A-B348-F05DC760B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D78375C-603C-C4B1-272F-D05F743F5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2CB6-D14E-4220-A80F-C49D392AC90D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61563C-DCED-8DB2-D50A-9FDF830D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B71275-4631-0A94-AD2C-8D1124E4A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30904-B712-46B3-9197-5D43405652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309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2EAB3F-8F09-FE19-3C5D-5C5708201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E32B833-0C45-AB1A-7D44-9750D98330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D3818B-CFA5-F762-2EB4-3F6D64D1B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9ACB7F-1534-E023-E419-CD664E23A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2CB6-D14E-4220-A80F-C49D392AC90D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CB8905-0F76-4ACC-A440-60A6E058B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A095AE-6D63-ADFF-ED64-ACDA2D0BF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30904-B712-46B3-9197-5D43405652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0701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A405B5A-674D-DA08-5F0A-C940EAC17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51B11A-9626-30DE-5E26-48C19A83C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86AF19-5C47-869B-062E-6EB08B3C7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02CB6-D14E-4220-A80F-C49D392AC90D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95553E-E456-8FAC-6B57-36E7539B5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D937F4-F64E-72F5-39B0-C56DDA60C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30904-B712-46B3-9197-5D43405652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07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24.jpg"/><Relationship Id="rId9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as-sante.fr/jcms/p_3323862/fr/guide-du-parcours-de-soins-de-patients-presentant-une-suspicion-de-borreliose-de-lyme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itique.fr/" TargetMode="External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10" Type="http://schemas.openxmlformats.org/officeDocument/2006/relationships/image" Target="../media/image8.png"/><Relationship Id="rId4" Type="http://schemas.openxmlformats.org/officeDocument/2006/relationships/image" Target="../media/image40.png"/><Relationship Id="rId9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ouschercheurs,fr/" TargetMode="External"/><Relationship Id="rId3" Type="http://schemas.openxmlformats.org/officeDocument/2006/relationships/image" Target="../media/image45.jpg"/><Relationship Id="rId7" Type="http://schemas.openxmlformats.org/officeDocument/2006/relationships/image" Target="../media/image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6.PNG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iouston.github.io/tiquotheque-documentation/#/nomenclature_champs_formulaire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8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8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14.jpg"/><Relationship Id="rId10" Type="http://schemas.openxmlformats.org/officeDocument/2006/relationships/image" Target="../media/image8.png"/><Relationship Id="rId4" Type="http://schemas.openxmlformats.org/officeDocument/2006/relationships/image" Target="../media/image13.jp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94510D-810C-4470-88A5-0197562AC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770063"/>
            <a:ext cx="8623300" cy="23876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fr-FR" sz="4400" b="1" dirty="0">
                <a:solidFill>
                  <a:srgbClr val="25A89F"/>
                </a:solidFill>
              </a:rPr>
              <a:t>Des tiques, des citoyens ,de l’informatique </a:t>
            </a:r>
            <a:br>
              <a:rPr lang="fr-FR" sz="4400" b="1" dirty="0">
                <a:solidFill>
                  <a:srgbClr val="25A89F"/>
                </a:solidFill>
              </a:rPr>
            </a:br>
            <a:endParaRPr lang="fr-FR" sz="3600" b="1" dirty="0">
              <a:solidFill>
                <a:srgbClr val="25A89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AD0EECF-30AB-44DE-A341-264F745F4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68838"/>
            <a:ext cx="12192000" cy="667520"/>
          </a:xfrm>
        </p:spPr>
        <p:txBody>
          <a:bodyPr>
            <a:normAutofit fontScale="85000" lnSpcReduction="20000"/>
          </a:bodyPr>
          <a:lstStyle/>
          <a:p>
            <a:r>
              <a:rPr lang="fr-FR" sz="2000" dirty="0"/>
              <a:t>Julien Marchand, informaticien </a:t>
            </a:r>
            <a:br>
              <a:rPr lang="fr-FR" sz="2000" dirty="0"/>
            </a:br>
            <a:r>
              <a:rPr lang="fr-FR" sz="2000" dirty="0"/>
              <a:t>CPIE Nancy Champenoux </a:t>
            </a:r>
            <a:br>
              <a:rPr lang="fr-FR" sz="2000" dirty="0"/>
            </a:br>
            <a:r>
              <a:rPr lang="fr-FR" sz="2000" dirty="0"/>
              <a:t>julien.marchand@cpie54.com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80C832-F60A-4171-894C-8143B55B6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47" y="601663"/>
            <a:ext cx="1314450" cy="131445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CDBBD39-57F3-4487-A2C4-079E73BAA9D1}"/>
              </a:ext>
            </a:extLst>
          </p:cNvPr>
          <p:cNvGrpSpPr/>
          <p:nvPr/>
        </p:nvGrpSpPr>
        <p:grpSpPr>
          <a:xfrm>
            <a:off x="2616387" y="5887404"/>
            <a:ext cx="6656725" cy="656568"/>
            <a:chOff x="1431983" y="5897248"/>
            <a:chExt cx="6656725" cy="6565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286B37-94D5-4382-8EBF-FCA837648758}"/>
                </a:ext>
              </a:extLst>
            </p:cNvPr>
            <p:cNvSpPr/>
            <p:nvPr/>
          </p:nvSpPr>
          <p:spPr>
            <a:xfrm>
              <a:off x="1431983" y="5897248"/>
              <a:ext cx="6656725" cy="656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 descr="logo_arbre_sans_texte.jpeg">
              <a:extLst>
                <a:ext uri="{FF2B5EF4-FFF2-40B4-BE49-F238E27FC236}">
                  <a16:creationId xmlns:a16="http://schemas.microsoft.com/office/drawing/2014/main" id="{7FC7B1C7-B2E8-4844-A719-57A5BE70B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0439" y="5897249"/>
              <a:ext cx="504402" cy="656567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772F260-29E1-4AF2-BC19-B02519CFF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51" t="11445" r="6105" b="15687"/>
            <a:stretch/>
          </p:blipFill>
          <p:spPr>
            <a:xfrm>
              <a:off x="4787377" y="5946422"/>
              <a:ext cx="1382516" cy="520204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8165229-C784-4DB8-BDB2-FC76110CF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4065" y="5915670"/>
              <a:ext cx="618886" cy="571461"/>
            </a:xfrm>
            <a:prstGeom prst="rect">
              <a:avLst/>
            </a:prstGeom>
          </p:spPr>
        </p:pic>
        <p:pic>
          <p:nvPicPr>
            <p:cNvPr id="11" name="Image 10" descr="Logo Tous chercheurs new.pdf">
              <a:extLst>
                <a:ext uri="{FF2B5EF4-FFF2-40B4-BE49-F238E27FC236}">
                  <a16:creationId xmlns:a16="http://schemas.microsoft.com/office/drawing/2014/main" id="{61DB2D1A-A481-4D9F-BF48-5DEFD52FB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4319" y="6009498"/>
              <a:ext cx="1444389" cy="477633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1531430-CFF8-4F20-ACC7-D04D1B268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71449" y="6118262"/>
              <a:ext cx="813130" cy="21453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EE28354-DB59-4047-8A95-472B7C7C47CC}"/>
              </a:ext>
            </a:extLst>
          </p:cNvPr>
          <p:cNvSpPr/>
          <p:nvPr/>
        </p:nvSpPr>
        <p:spPr>
          <a:xfrm>
            <a:off x="106914" y="140108"/>
            <a:ext cx="4542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Webinaire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Inrae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Imotep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02 décembre 2022</a:t>
            </a: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A4C4FB57-32C2-45A5-9F8A-8D41916FC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98CF0-4D3E-4C88-932B-408479A3CA61}" type="slidenum">
              <a:rPr lang="fr-FR" smtClean="0"/>
              <a:t>1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1CA08CA-8ACD-4939-8C81-CCFEF49D1A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613" y="5876451"/>
            <a:ext cx="781877" cy="66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59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86A1F6-02A4-429B-8356-5B0CE9E39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5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r-FR" sz="2000" b="1" dirty="0"/>
              <a:t>Printemps 2017 </a:t>
            </a:r>
            <a:r>
              <a:rPr lang="fr-FR" sz="2000" dirty="0"/>
              <a:t>:  Conception et développement de l’application smartphone « Signalement TIQUE » avec l’UMR INRAE SAVE (plateforme </a:t>
            </a:r>
            <a:r>
              <a:rPr lang="fr-FR" sz="2000" dirty="0" err="1"/>
              <a:t>ephytia</a:t>
            </a:r>
            <a:r>
              <a:rPr lang="fr-FR" sz="2000" dirty="0"/>
              <a:t>) (Financements DGS – Plan Lyme)</a:t>
            </a:r>
            <a:br>
              <a:rPr lang="fr-FR" sz="2000" dirty="0"/>
            </a:br>
            <a:r>
              <a:rPr lang="fr-FR" sz="2000" b="1" dirty="0"/>
              <a:t>Livraison de l’application </a:t>
            </a:r>
            <a:r>
              <a:rPr lang="fr-FR" sz="2000" b="1" i="1" dirty="0"/>
              <a:t>en </a:t>
            </a:r>
            <a:r>
              <a:rPr lang="fr-FR" sz="2000" b="1" dirty="0"/>
              <a:t>moins de 2 mois !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5C7C7D-BF59-4121-BC03-8E329E0E4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D797-E440-453A-A64A-831D51E39C17}" type="slidenum">
              <a:rPr lang="fr-FR" smtClean="0"/>
              <a:t>10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F704C1-F239-4C96-8002-6F40F93B18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r="27706"/>
          <a:stretch/>
        </p:blipFill>
        <p:spPr>
          <a:xfrm>
            <a:off x="2794759" y="4432299"/>
            <a:ext cx="1672465" cy="15779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1FD7446-6F8B-4F02-BD04-04405512F3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75" r="16022" b="22577"/>
          <a:stretch/>
        </p:blipFill>
        <p:spPr>
          <a:xfrm>
            <a:off x="6045056" y="4133888"/>
            <a:ext cx="2818785" cy="20129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1FB611C-8DB4-4DAD-88D7-BF6D668B2A10}"/>
              </a:ext>
            </a:extLst>
          </p:cNvPr>
          <p:cNvSpPr txBox="1"/>
          <p:nvPr/>
        </p:nvSpPr>
        <p:spPr>
          <a:xfrm>
            <a:off x="2676525" y="6031468"/>
            <a:ext cx="204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Jean-Marc Armand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DBDD53-1236-406B-BDA9-D34182FA0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34907"/>
            <a:ext cx="12192000" cy="89930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F7607863-B10B-47F4-8954-59A9FAB7AA72}"/>
              </a:ext>
            </a:extLst>
          </p:cNvPr>
          <p:cNvSpPr txBox="1">
            <a:spLocks/>
          </p:cNvSpPr>
          <p:nvPr/>
        </p:nvSpPr>
        <p:spPr>
          <a:xfrm>
            <a:off x="1066800" y="12700"/>
            <a:ext cx="9842500" cy="87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rgbClr val="25A89F"/>
                </a:solidFill>
              </a:rPr>
              <a:t>Les grandes étapes de CiTIQUE</a:t>
            </a:r>
          </a:p>
        </p:txBody>
      </p:sp>
    </p:spTree>
    <p:extLst>
      <p:ext uri="{BB962C8B-B14F-4D97-AF65-F5344CB8AC3E}">
        <p14:creationId xmlns:p14="http://schemas.microsoft.com/office/powerpoint/2010/main" val="4044273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86A1F6-02A4-429B-8356-5B0CE9E39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329277"/>
            <a:ext cx="8682839" cy="4351338"/>
          </a:xfrm>
        </p:spPr>
        <p:txBody>
          <a:bodyPr>
            <a:normAutofit/>
          </a:bodyPr>
          <a:lstStyle/>
          <a:p>
            <a:r>
              <a:rPr lang="fr-FR" sz="2000" b="1" dirty="0"/>
              <a:t>Année 2018</a:t>
            </a:r>
            <a:endParaRPr lang="fr-FR" sz="2000" dirty="0"/>
          </a:p>
          <a:p>
            <a:pPr lvl="1">
              <a:buFont typeface="Wingdings" charset="2"/>
              <a:buChar char="Ø"/>
            </a:pPr>
            <a:r>
              <a:rPr lang="fr-FR" sz="2000" dirty="0"/>
              <a:t>L’équipe s’agrandit : recrutement de deux </a:t>
            </a:r>
            <a:r>
              <a:rPr lang="fr-FR" sz="2000" dirty="0" err="1"/>
              <a:t>CDDs</a:t>
            </a:r>
            <a:r>
              <a:rPr lang="fr-FR" sz="2000" dirty="0"/>
              <a:t> </a:t>
            </a:r>
          </a:p>
          <a:p>
            <a:pPr lvl="2">
              <a:buFont typeface="Wingdings" charset="2"/>
              <a:buChar char="§"/>
            </a:pPr>
            <a:r>
              <a:rPr lang="fr-FR" dirty="0"/>
              <a:t>Développement des stages de recherche ouverts aux citoyens au laboratoire Tous Chercheurs de Nancy</a:t>
            </a:r>
          </a:p>
          <a:p>
            <a:pPr lvl="2">
              <a:buFont typeface="Wingdings" charset="2"/>
              <a:buChar char="§"/>
            </a:pPr>
            <a:r>
              <a:rPr lang="fr-FR" dirty="0"/>
              <a:t>Animation et développement du réseau des acteurs de </a:t>
            </a:r>
            <a:r>
              <a:rPr lang="fr-FR" dirty="0" err="1"/>
              <a:t>CiTIQUE</a:t>
            </a:r>
            <a:endParaRPr lang="fr-FR" dirty="0"/>
          </a:p>
          <a:p>
            <a:endParaRPr lang="fr-FR" sz="2000" dirty="0"/>
          </a:p>
          <a:p>
            <a:pPr lvl="1">
              <a:buFont typeface="Wingdings" charset="2"/>
              <a:buChar char="Ø"/>
            </a:pPr>
            <a:r>
              <a:rPr lang="fr-FR" sz="2000" dirty="0"/>
              <a:t>Extension des partenariats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5C7C7D-BF59-4121-BC03-8E329E0E4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D797-E440-453A-A64A-831D51E39C17}" type="slidenum">
              <a:rPr lang="fr-FR" smtClean="0"/>
              <a:t>11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97AE45-CBC4-4009-A3E4-160C636FF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37" y="1265237"/>
            <a:ext cx="1426869" cy="1426869"/>
          </a:xfrm>
          <a:prstGeom prst="rect">
            <a:avLst/>
          </a:prstGeom>
        </p:spPr>
      </p:pic>
      <p:pic>
        <p:nvPicPr>
          <p:cNvPr id="8" name="Image 7" descr="Irene.jpg">
            <a:extLst>
              <a:ext uri="{FF2B5EF4-FFF2-40B4-BE49-F238E27FC236}">
                <a16:creationId xmlns:a16="http://schemas.microsoft.com/office/drawing/2014/main" id="{F634D2A0-53F4-4867-9AA5-901D49665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6842" r="2725" b="24942"/>
          <a:stretch/>
        </p:blipFill>
        <p:spPr>
          <a:xfrm>
            <a:off x="10451605" y="1251808"/>
            <a:ext cx="1410195" cy="144059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145025D-3593-42CA-B81C-4D55671340E7}"/>
              </a:ext>
            </a:extLst>
          </p:cNvPr>
          <p:cNvSpPr txBox="1"/>
          <p:nvPr/>
        </p:nvSpPr>
        <p:spPr>
          <a:xfrm>
            <a:off x="8615936" y="2750105"/>
            <a:ext cx="16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Jonas Durand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F3CAD4C-15C7-44FC-9551-6CCB6D5D6276}"/>
              </a:ext>
            </a:extLst>
          </p:cNvPr>
          <p:cNvSpPr txBox="1"/>
          <p:nvPr/>
        </p:nvSpPr>
        <p:spPr>
          <a:xfrm>
            <a:off x="10008261" y="2738651"/>
            <a:ext cx="223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Irene Carravieri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C55C56B-0395-4A83-930D-90C0D0CBB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770" y="5030336"/>
            <a:ext cx="1376064" cy="80152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919EB8B-2BBF-4BE9-82EA-E075953BF3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3" t="13544" r="31889" b="14792"/>
          <a:stretch/>
        </p:blipFill>
        <p:spPr>
          <a:xfrm>
            <a:off x="6677044" y="4867197"/>
            <a:ext cx="1059845" cy="106830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0732B35-8F61-472A-B079-17A8059543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63" y="4916653"/>
            <a:ext cx="2739898" cy="102888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2FE291A-7654-47B1-8B31-2F1243DAD1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466" y="4620839"/>
            <a:ext cx="1222734" cy="1561023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34B95A75-2EA5-41F5-B5B7-694666D9E9BF}"/>
              </a:ext>
            </a:extLst>
          </p:cNvPr>
          <p:cNvSpPr txBox="1">
            <a:spLocks/>
          </p:cNvSpPr>
          <p:nvPr/>
        </p:nvSpPr>
        <p:spPr>
          <a:xfrm>
            <a:off x="1066800" y="12700"/>
            <a:ext cx="9842500" cy="87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rgbClr val="25A89F"/>
                </a:solidFill>
              </a:rPr>
              <a:t>Les grandes étapes de CiTIQUE</a:t>
            </a:r>
          </a:p>
        </p:txBody>
      </p:sp>
    </p:spTree>
    <p:extLst>
      <p:ext uri="{BB962C8B-B14F-4D97-AF65-F5344CB8AC3E}">
        <p14:creationId xmlns:p14="http://schemas.microsoft.com/office/powerpoint/2010/main" val="3792535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86A1F6-02A4-429B-8356-5B0CE9E39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572" y="1391144"/>
            <a:ext cx="7988300" cy="5032375"/>
          </a:xfrm>
        </p:spPr>
        <p:txBody>
          <a:bodyPr>
            <a:normAutofit/>
          </a:bodyPr>
          <a:lstStyle/>
          <a:p>
            <a:r>
              <a:rPr lang="fr-FR" sz="2000" b="1" dirty="0"/>
              <a:t>Année 2019</a:t>
            </a:r>
            <a:r>
              <a:rPr lang="fr-FR" sz="2000" dirty="0"/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Collecte de dons organisée par la Fondation Groupama : amélioration de l’appli et création d’une base de donnée numérique</a:t>
            </a:r>
          </a:p>
          <a:p>
            <a:pPr lvl="1">
              <a:buFont typeface="Wingdings" charset="2"/>
              <a:buChar char="Ø"/>
            </a:pPr>
            <a:endParaRPr lang="fr-F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Ouverture des stages de recherche </a:t>
            </a:r>
            <a:r>
              <a:rPr lang="fr-FR" sz="2000" dirty="0" err="1"/>
              <a:t>CiTIQUE</a:t>
            </a:r>
            <a:r>
              <a:rPr lang="fr-FR" sz="2000" dirty="0"/>
              <a:t> - Tous Chercheurs pour les élèves et les citoyens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Recherche de financements complémentaires (ex : projet de Territoire d’Innovation « Des Hommes et Des Arbres »)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Arrêt-maladie et décès, respectivement de Béatrice et de Jean François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5C7C7D-BF59-4121-BC03-8E329E0E4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D797-E440-453A-A64A-831D51E39C17}" type="slidenum">
              <a:rPr lang="fr-FR" smtClean="0"/>
              <a:t>12</a:t>
            </a:fld>
            <a:endParaRPr lang="fr-FR"/>
          </a:p>
        </p:txBody>
      </p:sp>
      <p:pic>
        <p:nvPicPr>
          <p:cNvPr id="6" name="Image 5" descr="Palin-B.1024-212x300.jpg">
            <a:extLst>
              <a:ext uri="{FF2B5EF4-FFF2-40B4-BE49-F238E27FC236}">
                <a16:creationId xmlns:a16="http://schemas.microsoft.com/office/drawing/2014/main" id="{E70305F1-5594-40D4-81F2-45ABFF887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99" y="5029257"/>
            <a:ext cx="1095375" cy="14709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9D98EC1-6498-4042-AE33-2903DB91D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447" y="5060950"/>
            <a:ext cx="1103248" cy="147099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FF333E5-F4AB-4029-90CB-511DFA971434}"/>
              </a:ext>
            </a:extLst>
          </p:cNvPr>
          <p:cNvSpPr txBox="1"/>
          <p:nvPr/>
        </p:nvSpPr>
        <p:spPr>
          <a:xfrm>
            <a:off x="9556802" y="6519247"/>
            <a:ext cx="223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Jean-François Cosson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A28192-6167-4055-B73D-9BD0D2EF268B}"/>
              </a:ext>
            </a:extLst>
          </p:cNvPr>
          <p:cNvSpPr txBox="1"/>
          <p:nvPr/>
        </p:nvSpPr>
        <p:spPr>
          <a:xfrm>
            <a:off x="8076983" y="6515099"/>
            <a:ext cx="164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Béatrice Palin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pic>
        <p:nvPicPr>
          <p:cNvPr id="8" name="Image 7" descr="IMG_6687 (1)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933450"/>
            <a:ext cx="2616200" cy="1962150"/>
          </a:xfrm>
          <a:prstGeom prst="rect">
            <a:avLst/>
          </a:prstGeom>
        </p:spPr>
      </p:pic>
      <p:pic>
        <p:nvPicPr>
          <p:cNvPr id="16" name="Image 15" descr="IMG_6206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1" y="2990850"/>
            <a:ext cx="2633133" cy="1974850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FA336215-A52E-487A-8829-754F960CD1DD}"/>
              </a:ext>
            </a:extLst>
          </p:cNvPr>
          <p:cNvSpPr txBox="1">
            <a:spLocks/>
          </p:cNvSpPr>
          <p:nvPr/>
        </p:nvSpPr>
        <p:spPr>
          <a:xfrm>
            <a:off x="1066800" y="12700"/>
            <a:ext cx="9842500" cy="87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rgbClr val="25A89F"/>
                </a:solidFill>
              </a:rPr>
              <a:t>Les grandes étapes de CiTIQUE</a:t>
            </a:r>
          </a:p>
        </p:txBody>
      </p:sp>
    </p:spTree>
    <p:extLst>
      <p:ext uri="{BB962C8B-B14F-4D97-AF65-F5344CB8AC3E}">
        <p14:creationId xmlns:p14="http://schemas.microsoft.com/office/powerpoint/2010/main" val="2676144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86A1F6-02A4-429B-8356-5B0CE9E39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457325"/>
            <a:ext cx="10515600" cy="4895850"/>
          </a:xfrm>
        </p:spPr>
        <p:txBody>
          <a:bodyPr>
            <a:normAutofit/>
          </a:bodyPr>
          <a:lstStyle/>
          <a:p>
            <a:r>
              <a:rPr lang="fr-FR" sz="2000" b="1" dirty="0"/>
              <a:t>Année 2020</a:t>
            </a:r>
            <a:endParaRPr lang="fr-F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Sortie d’une nouvelle version de l’application « Signalement Tique »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Développement d’un système de gestion des signalements, des échantillons, des résultats, des formulaires, </a:t>
            </a:r>
            <a:r>
              <a:rPr lang="fr-FR" sz="2000" dirty="0" err="1"/>
              <a:t>etc</a:t>
            </a:r>
            <a:r>
              <a:rPr lang="fr-FR" sz="2000" dirty="0"/>
              <a:t>, </a:t>
            </a:r>
            <a:r>
              <a:rPr lang="fr-FR" sz="2000" b="1" dirty="0"/>
              <a:t>tiquothèque.fr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Interactions avec la Direction d’Appui aux Politiques Publiques d’INRAE (DAPP)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Arrivée de 	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5C7C7D-BF59-4121-BC03-8E329E0E4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D797-E440-453A-A64A-831D51E39C17}" type="slidenum">
              <a:rPr lang="fr-FR" smtClean="0"/>
              <a:t>13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9EF9C-FF27-4D4B-A1B2-E35C29C49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92" t="9389" r="11385" b="34718"/>
          <a:stretch/>
        </p:blipFill>
        <p:spPr>
          <a:xfrm>
            <a:off x="3035300" y="3375562"/>
            <a:ext cx="1143000" cy="1358900"/>
          </a:xfrm>
          <a:prstGeom prst="rect">
            <a:avLst/>
          </a:prstGeom>
        </p:spPr>
      </p:pic>
      <p:pic>
        <p:nvPicPr>
          <p:cNvPr id="7" name="Image 6" descr="sandrine_capizzi.jpg">
            <a:extLst>
              <a:ext uri="{FF2B5EF4-FFF2-40B4-BE49-F238E27FC236}">
                <a16:creationId xmlns:a16="http://schemas.microsoft.com/office/drawing/2014/main" id="{25B24F62-3B97-4193-96CF-D376E3F56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637" y="3347780"/>
            <a:ext cx="1122725" cy="137636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1CC4746-2D55-488F-8F54-F498CE998DBA}"/>
              </a:ext>
            </a:extLst>
          </p:cNvPr>
          <p:cNvSpPr txBox="1"/>
          <p:nvPr/>
        </p:nvSpPr>
        <p:spPr>
          <a:xfrm>
            <a:off x="2650033" y="4840309"/>
            <a:ext cx="2052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Gwenaël </a:t>
            </a:r>
            <a:r>
              <a:rPr lang="fr-FR" dirty="0" err="1"/>
              <a:t>Vourc’h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D188DA-81DC-494E-8D53-289A1299A2DB}"/>
              </a:ext>
            </a:extLst>
          </p:cNvPr>
          <p:cNvSpPr txBox="1"/>
          <p:nvPr/>
        </p:nvSpPr>
        <p:spPr>
          <a:xfrm>
            <a:off x="5190485" y="4838205"/>
            <a:ext cx="2052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Sandrine Capizzi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552700" y="5280562"/>
            <a:ext cx="2544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INRAE Clermont-Ferrand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130800" y="5280562"/>
            <a:ext cx="2261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Université de Lorraine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4EDB6D04-03FF-4AF8-9F1B-FC93E2681ABF}"/>
              </a:ext>
            </a:extLst>
          </p:cNvPr>
          <p:cNvSpPr txBox="1">
            <a:spLocks/>
          </p:cNvSpPr>
          <p:nvPr/>
        </p:nvSpPr>
        <p:spPr>
          <a:xfrm>
            <a:off x="1066800" y="12700"/>
            <a:ext cx="9842500" cy="87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rgbClr val="25A89F"/>
                </a:solidFill>
              </a:rPr>
              <a:t>Les grandes étapes de CiTIQUE</a:t>
            </a:r>
          </a:p>
        </p:txBody>
      </p:sp>
    </p:spTree>
    <p:extLst>
      <p:ext uri="{BB962C8B-B14F-4D97-AF65-F5344CB8AC3E}">
        <p14:creationId xmlns:p14="http://schemas.microsoft.com/office/powerpoint/2010/main" val="2268891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re 2">
            <a:extLst>
              <a:ext uri="{FF2B5EF4-FFF2-40B4-BE49-F238E27FC236}">
                <a16:creationId xmlns:a16="http://schemas.microsoft.com/office/drawing/2014/main" id="{478D7396-10B6-4AE0-B644-CC526DE5109E}"/>
              </a:ext>
            </a:extLst>
          </p:cNvPr>
          <p:cNvSpPr txBox="1">
            <a:spLocks/>
          </p:cNvSpPr>
          <p:nvPr/>
        </p:nvSpPr>
        <p:spPr>
          <a:xfrm>
            <a:off x="1636206" y="116632"/>
            <a:ext cx="8930203" cy="65669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endParaRPr lang="fr-FR" sz="2700" b="0" kern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833E3E-79D1-4DA6-9992-605CB5DA4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7618-AA22-46BD-A8E3-71D729F64277}" type="slidenum">
              <a:rPr lang="fr-FR" smtClean="0"/>
              <a:t>14</a:t>
            </a:fld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861C4A1E-9ED1-4A34-B329-760574D1B9A5}"/>
              </a:ext>
            </a:extLst>
          </p:cNvPr>
          <p:cNvSpPr txBox="1">
            <a:spLocks/>
          </p:cNvSpPr>
          <p:nvPr/>
        </p:nvSpPr>
        <p:spPr>
          <a:xfrm>
            <a:off x="938427" y="1"/>
            <a:ext cx="7113373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>
                <a:solidFill>
                  <a:srgbClr val="25A89F"/>
                </a:solidFill>
              </a:rPr>
              <a:t>Un petit retour sur l’histoire du projet</a:t>
            </a:r>
          </a:p>
        </p:txBody>
      </p:sp>
      <p:sp>
        <p:nvSpPr>
          <p:cNvPr id="41" name="Espace réservé du contenu 12">
            <a:extLst>
              <a:ext uri="{FF2B5EF4-FFF2-40B4-BE49-F238E27FC236}">
                <a16:creationId xmlns:a16="http://schemas.microsoft.com/office/drawing/2014/main" id="{DEF1EEC3-F378-4C8F-9713-67C830C49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444" y="3298038"/>
            <a:ext cx="10731500" cy="44116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>
                <a:latin typeface="Calibri"/>
                <a:cs typeface="Calibri"/>
              </a:rPr>
              <a:t>J’insiste, </a:t>
            </a:r>
            <a:r>
              <a:rPr lang="fr-FR" sz="3600" dirty="0" err="1">
                <a:latin typeface="Calibri"/>
                <a:cs typeface="Calibri"/>
              </a:rPr>
              <a:t>CiTIQUE</a:t>
            </a:r>
            <a:r>
              <a:rPr lang="fr-FR" sz="3600" dirty="0">
                <a:latin typeface="Calibri"/>
                <a:cs typeface="Calibri"/>
              </a:rPr>
              <a:t> ce n’est PAS QUE du crowdsourcing</a:t>
            </a:r>
          </a:p>
        </p:txBody>
      </p:sp>
    </p:spTree>
    <p:extLst>
      <p:ext uri="{BB962C8B-B14F-4D97-AF65-F5344CB8AC3E}">
        <p14:creationId xmlns:p14="http://schemas.microsoft.com/office/powerpoint/2010/main" val="3775815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re 2">
            <a:extLst>
              <a:ext uri="{FF2B5EF4-FFF2-40B4-BE49-F238E27FC236}">
                <a16:creationId xmlns:a16="http://schemas.microsoft.com/office/drawing/2014/main" id="{478D7396-10B6-4AE0-B644-CC526DE5109E}"/>
              </a:ext>
            </a:extLst>
          </p:cNvPr>
          <p:cNvSpPr txBox="1">
            <a:spLocks/>
          </p:cNvSpPr>
          <p:nvPr/>
        </p:nvSpPr>
        <p:spPr>
          <a:xfrm>
            <a:off x="1636206" y="116632"/>
            <a:ext cx="8930203" cy="65669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endParaRPr lang="fr-FR" sz="2700" b="0" kern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833E3E-79D1-4DA6-9992-605CB5DA4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7618-AA22-46BD-A8E3-71D729F64277}" type="slidenum">
              <a:rPr lang="fr-FR" smtClean="0"/>
              <a:t>15</a:t>
            </a:fld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861C4A1E-9ED1-4A34-B329-760574D1B9A5}"/>
              </a:ext>
            </a:extLst>
          </p:cNvPr>
          <p:cNvSpPr txBox="1">
            <a:spLocks/>
          </p:cNvSpPr>
          <p:nvPr/>
        </p:nvSpPr>
        <p:spPr>
          <a:xfrm>
            <a:off x="908691" y="0"/>
            <a:ext cx="11213401" cy="1041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 err="1">
                <a:solidFill>
                  <a:srgbClr val="25A89F"/>
                </a:solidFill>
              </a:rPr>
              <a:t>Citique</a:t>
            </a:r>
            <a:r>
              <a:rPr lang="fr-FR" sz="2800" b="1" dirty="0">
                <a:solidFill>
                  <a:srgbClr val="25A89F"/>
                </a:solidFill>
              </a:rPr>
              <a:t> devient une mine d’or pour la recherche et les citoyens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732" y="747025"/>
            <a:ext cx="9739788" cy="611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88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16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Par exemple, entrainement d’une IA de reconnaissance des espèces de tiques à partir des photos fournies par les citoyens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5F12E71-543B-F222-E26D-6C5513D44C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/>
          <a:stretch/>
        </p:blipFill>
        <p:spPr>
          <a:xfrm>
            <a:off x="4077960" y="1166299"/>
            <a:ext cx="2732141" cy="495501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A315C0-38C7-DA5C-3CB7-9F178BB858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1" t="37068"/>
          <a:stretch/>
        </p:blipFill>
        <p:spPr>
          <a:xfrm rot="16200000">
            <a:off x="48505" y="2423548"/>
            <a:ext cx="3470598" cy="226976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79727D-A9DA-2E8F-2456-913E63B02B69}"/>
              </a:ext>
            </a:extLst>
          </p:cNvPr>
          <p:cNvSpPr txBox="1"/>
          <p:nvPr/>
        </p:nvSpPr>
        <p:spPr>
          <a:xfrm>
            <a:off x="5444031" y="5613484"/>
            <a:ext cx="92960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 algn="ctr">
              <a:buFont typeface="Wingdings" pitchFamily="2" charset="2"/>
              <a:buChar char="ü"/>
              <a:defRPr sz="1350"/>
            </a:lvl1pPr>
          </a:lstStyle>
          <a:p>
            <a:pPr marL="0" indent="0">
              <a:buNone/>
            </a:pPr>
            <a:r>
              <a:rPr lang="fr-FR" dirty="0"/>
              <a:t>Reconnaissance des tiques</a:t>
            </a:r>
          </a:p>
          <a:p>
            <a:pPr marL="0" indent="0">
              <a:buNone/>
            </a:pPr>
            <a:r>
              <a:rPr lang="fr-FR" dirty="0"/>
              <a:t>Projet avec l’UMR EPIA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113CD72-EC8B-3DA6-63FF-9667D7BB5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2" t="30611" r="41165" b="44765"/>
          <a:stretch/>
        </p:blipFill>
        <p:spPr>
          <a:xfrm>
            <a:off x="8042819" y="1693701"/>
            <a:ext cx="3720726" cy="347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2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17</a:t>
            </a:fld>
            <a:endParaRPr lang="fr-FR"/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DEF1EEC3-F378-4C8F-9713-67C830C49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 </a:t>
            </a:r>
            <a:r>
              <a:rPr lang="fr-FR" sz="2000" b="1" dirty="0"/>
              <a:t>Impact scientifique</a:t>
            </a:r>
            <a:r>
              <a:rPr lang="fr-FR" sz="2000" dirty="0"/>
              <a:t> : apport de connaissances scientifiques nouvelles, de savoirs profanes, de nouvelles questions de recherche, ressources utilisables pour la communauté scientifique, outils pour études protocolisées</a:t>
            </a:r>
          </a:p>
          <a:p>
            <a:endParaRPr lang="fr-FR" sz="2000" dirty="0"/>
          </a:p>
          <a:p>
            <a:r>
              <a:rPr lang="fr-FR" sz="2000" dirty="0"/>
              <a:t> </a:t>
            </a:r>
            <a:r>
              <a:rPr lang="fr-FR" sz="2000" b="1" dirty="0"/>
              <a:t>Impact sanitaire</a:t>
            </a:r>
            <a:r>
              <a:rPr lang="fr-FR" sz="2000" dirty="0"/>
              <a:t> : mise en évidence du risque de proximité, d’une diversité d’agents pathogènes dans les tiques qui varie selon les régions, déconstruction des idées reçues, sensibilisation aux bonnes pratiques de prévention</a:t>
            </a:r>
          </a:p>
          <a:p>
            <a:endParaRPr lang="fr-FR" sz="2000" dirty="0"/>
          </a:p>
          <a:p>
            <a:r>
              <a:rPr lang="fr-FR" sz="2000" dirty="0"/>
              <a:t> </a:t>
            </a:r>
            <a:r>
              <a:rPr lang="fr-FR" sz="2000" b="1" dirty="0"/>
              <a:t>Impact sur les professionnels </a:t>
            </a:r>
            <a:r>
              <a:rPr lang="fr-FR" sz="2000" dirty="0"/>
              <a:t>: meilleure connaissance du risque, déconstruction des idées reçues, suivi santé au travail</a:t>
            </a:r>
          </a:p>
          <a:p>
            <a:endParaRPr lang="fr-FR" sz="20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850308B-E8E5-46EB-93FB-5446DE75E13C}"/>
              </a:ext>
            </a:extLst>
          </p:cNvPr>
          <p:cNvSpPr txBox="1">
            <a:spLocks/>
          </p:cNvSpPr>
          <p:nvPr/>
        </p:nvSpPr>
        <p:spPr>
          <a:xfrm>
            <a:off x="938427" y="1"/>
            <a:ext cx="7113373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b="1" dirty="0">
                <a:solidFill>
                  <a:srgbClr val="25A89F"/>
                </a:solidFill>
              </a:rPr>
              <a:t>Pour quels impacts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8344108-8DDE-4249-B202-819A8A4B4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88"/>
            <a:ext cx="729744" cy="7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7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850BC1-D3C8-464B-8E33-DD7328BC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98CF0-4D3E-4C88-932B-408479A3CA61}" type="slidenum">
              <a:rPr lang="fr-FR" smtClean="0"/>
              <a:t>18</a:t>
            </a:fld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89302A3-809B-4914-9911-A332940E9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88"/>
            <a:ext cx="729744" cy="729744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D5E7B802-8765-45DB-A46F-553EF836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01" y="-1496"/>
            <a:ext cx="10081461" cy="1484359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25A89F"/>
                </a:solidFill>
              </a:rPr>
              <a:t>Vers une meilleure reconnaissance nationale ?</a:t>
            </a:r>
            <a:endParaRPr lang="fr-FR" sz="3600" dirty="0"/>
          </a:p>
        </p:txBody>
      </p:sp>
      <p:pic>
        <p:nvPicPr>
          <p:cNvPr id="14" name="Espace réservé pour une image  5" descr="Haute Autorité de Santé - Guide du parcours de soins de patients présentant une suspicion de borréliose de Lyme">
            <a:extLst>
              <a:ext uri="{FF2B5EF4-FFF2-40B4-BE49-F238E27FC236}">
                <a16:creationId xmlns:a16="http://schemas.microsoft.com/office/drawing/2014/main" id="{0F2DF698-3590-4A22-A4AA-9C75C81C2D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54"/>
          <a:stretch/>
        </p:blipFill>
        <p:spPr>
          <a:xfrm>
            <a:off x="4002800" y="1498554"/>
            <a:ext cx="6118705" cy="5222921"/>
          </a:xfrm>
          <a:prstGeom prst="rect">
            <a:avLst/>
          </a:prstGeom>
        </p:spPr>
      </p:pic>
      <p:sp>
        <p:nvSpPr>
          <p:cNvPr id="15" name="Espace réservé du contenu 17">
            <a:extLst>
              <a:ext uri="{FF2B5EF4-FFF2-40B4-BE49-F238E27FC236}">
                <a16:creationId xmlns:a16="http://schemas.microsoft.com/office/drawing/2014/main" id="{75F6052B-FE59-4F8E-A550-1A3DAC6F55F8}"/>
              </a:ext>
            </a:extLst>
          </p:cNvPr>
          <p:cNvSpPr txBox="1">
            <a:spLocks/>
          </p:cNvSpPr>
          <p:nvPr/>
        </p:nvSpPr>
        <p:spPr>
          <a:xfrm>
            <a:off x="1221524" y="2115406"/>
            <a:ext cx="2326682" cy="33186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900"/>
              <a:t>Le programme fait partie des </a:t>
            </a:r>
            <a:r>
              <a:rPr lang="fr-FR" sz="1900" b="1"/>
              <a:t>nouvelles recommandations de bonne pratique</a:t>
            </a:r>
            <a:r>
              <a:rPr lang="fr-FR" sz="1900"/>
              <a:t> sur la borréliose de Lyme et les autres MVT publiées le 15 mars 2022 par la </a:t>
            </a:r>
            <a:r>
              <a:rPr lang="fr-FR" sz="1900" b="1"/>
              <a:t>Haute Autorité de Santé</a:t>
            </a:r>
            <a:endParaRPr lang="fr-FR" sz="1900" b="1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F3D3FB6-00AD-4E63-BB17-DDB116A8992C}"/>
              </a:ext>
            </a:extLst>
          </p:cNvPr>
          <p:cNvSpPr/>
          <p:nvPr/>
        </p:nvSpPr>
        <p:spPr>
          <a:xfrm>
            <a:off x="8610600" y="3913312"/>
            <a:ext cx="1561289" cy="8427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9F239AA-629C-4653-B9EB-875FA40F38AD}"/>
              </a:ext>
            </a:extLst>
          </p:cNvPr>
          <p:cNvSpPr txBox="1"/>
          <p:nvPr/>
        </p:nvSpPr>
        <p:spPr>
          <a:xfrm>
            <a:off x="2421936" y="6561363"/>
            <a:ext cx="7616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hlinkClick r:id="rId4"/>
              </a:rPr>
              <a:t>https://has-sante.fr/jcms/p_3323862/fr/guide-du-parcours-de-soins-de-patients-presentant-une-suspicion-de-borreliose-de-lyme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75040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5655498-9E0D-4393-90AE-6B131DD1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C4881A1C-8A0B-4CF6-BB10-90B8B3FE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48" y="1"/>
            <a:ext cx="9143452" cy="10033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Les différents niveaux d’implication des citoyens</a:t>
            </a:r>
          </a:p>
        </p:txBody>
      </p:sp>
      <p:sp>
        <p:nvSpPr>
          <p:cNvPr id="8" name="Flèche : haut 7">
            <a:extLst>
              <a:ext uri="{FF2B5EF4-FFF2-40B4-BE49-F238E27FC236}">
                <a16:creationId xmlns:a16="http://schemas.microsoft.com/office/drawing/2014/main" id="{AB809EEA-BBC9-40A9-BF1B-7FFAD3B36EFA}"/>
              </a:ext>
            </a:extLst>
          </p:cNvPr>
          <p:cNvSpPr/>
          <p:nvPr/>
        </p:nvSpPr>
        <p:spPr>
          <a:xfrm rot="2001621">
            <a:off x="3545323" y="1166316"/>
            <a:ext cx="582812" cy="5713412"/>
          </a:xfrm>
          <a:prstGeom prst="upArrow">
            <a:avLst/>
          </a:prstGeom>
          <a:solidFill>
            <a:srgbClr val="25A89F">
              <a:alpha val="63000"/>
            </a:srgbClr>
          </a:solidFill>
          <a:ln>
            <a:solidFill>
              <a:srgbClr val="25A89F">
                <a:alpha val="20000"/>
              </a:srgb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F90A3F7-863D-4446-AF3B-E6AC211979CD}"/>
              </a:ext>
            </a:extLst>
          </p:cNvPr>
          <p:cNvGrpSpPr/>
          <p:nvPr/>
        </p:nvGrpSpPr>
        <p:grpSpPr>
          <a:xfrm>
            <a:off x="904981" y="4597681"/>
            <a:ext cx="5326494" cy="976067"/>
            <a:chOff x="1382919" y="5314978"/>
            <a:chExt cx="5326494" cy="976067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9F4DF48F-1A1E-4D9E-AC0A-00FACE70D386}"/>
                </a:ext>
              </a:extLst>
            </p:cNvPr>
            <p:cNvGrpSpPr/>
            <p:nvPr/>
          </p:nvGrpSpPr>
          <p:grpSpPr>
            <a:xfrm>
              <a:off x="1382919" y="5760785"/>
              <a:ext cx="4008011" cy="362096"/>
              <a:chOff x="3021053" y="3719236"/>
              <a:chExt cx="4008011" cy="362096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BE606B5B-6973-4383-8183-703BD7320C7B}"/>
                  </a:ext>
                </a:extLst>
              </p:cNvPr>
              <p:cNvSpPr txBox="1"/>
              <p:nvPr/>
            </p:nvSpPr>
            <p:spPr>
              <a:xfrm>
                <a:off x="4166451" y="3721332"/>
                <a:ext cx="2862613" cy="360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wrap="square" rtlCol="0" anchor="b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fr-FR" sz="1400" i="1" dirty="0">
                    <a:solidFill>
                      <a:schemeClr val="bg1"/>
                    </a:solidFill>
                  </a:rPr>
                  <a:t>Signalement des piqûres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DF97264-30A5-4CEE-937C-45C4D2DE1A75}"/>
                  </a:ext>
                </a:extLst>
              </p:cNvPr>
              <p:cNvSpPr txBox="1"/>
              <p:nvPr/>
            </p:nvSpPr>
            <p:spPr>
              <a:xfrm>
                <a:off x="3021053" y="3719236"/>
                <a:ext cx="1173718" cy="360000"/>
              </a:xfrm>
              <a:prstGeom prst="rect">
                <a:avLst/>
              </a:prstGeom>
              <a:solidFill>
                <a:srgbClr val="25A89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</a:rPr>
                  <a:t>Niveau 2</a:t>
                </a:r>
              </a:p>
            </p:txBody>
          </p:sp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B548236-D892-4787-8CFF-B770F78F4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275" r="16022" b="22577"/>
            <a:stretch/>
          </p:blipFill>
          <p:spPr>
            <a:xfrm>
              <a:off x="5342576" y="5314978"/>
              <a:ext cx="1366837" cy="976067"/>
            </a:xfrm>
            <a:prstGeom prst="rect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59C8B66-D98F-422E-94D3-ADC905D3FA9B}"/>
              </a:ext>
            </a:extLst>
          </p:cNvPr>
          <p:cNvGrpSpPr/>
          <p:nvPr/>
        </p:nvGrpSpPr>
        <p:grpSpPr>
          <a:xfrm>
            <a:off x="1589865" y="3730012"/>
            <a:ext cx="5955841" cy="968137"/>
            <a:chOff x="1080599" y="3304113"/>
            <a:chExt cx="5955841" cy="968137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5162750F-ED87-41BF-90DE-84ABB2A5A996}"/>
                </a:ext>
              </a:extLst>
            </p:cNvPr>
            <p:cNvGrpSpPr/>
            <p:nvPr/>
          </p:nvGrpSpPr>
          <p:grpSpPr>
            <a:xfrm>
              <a:off x="1080599" y="3541391"/>
              <a:ext cx="3655489" cy="360724"/>
              <a:chOff x="226755" y="4927701"/>
              <a:chExt cx="3655489" cy="360724"/>
            </a:xfrm>
          </p:grpSpPr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999E0DC-FFD9-4C6E-B9A9-FE202804251C}"/>
                  </a:ext>
                </a:extLst>
              </p:cNvPr>
              <p:cNvSpPr txBox="1"/>
              <p:nvPr/>
            </p:nvSpPr>
            <p:spPr>
              <a:xfrm>
                <a:off x="226755" y="4927701"/>
                <a:ext cx="1173719" cy="360000"/>
              </a:xfrm>
              <a:prstGeom prst="rect">
                <a:avLst/>
              </a:prstGeom>
              <a:solidFill>
                <a:srgbClr val="25A89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</a:rPr>
                  <a:t>Niveau 3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4FC3EB7B-3A26-4DD2-9631-35A229D9FB60}"/>
                  </a:ext>
                </a:extLst>
              </p:cNvPr>
              <p:cNvSpPr txBox="1"/>
              <p:nvPr/>
            </p:nvSpPr>
            <p:spPr>
              <a:xfrm>
                <a:off x="1400474" y="4928425"/>
                <a:ext cx="2481770" cy="360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wrap="none" rtlCol="0" anchor="b">
                <a:spAutoFit/>
              </a:bodyPr>
              <a:lstStyle/>
              <a:p>
                <a:r>
                  <a:rPr lang="fr-FR" sz="1400" i="1" dirty="0">
                    <a:solidFill>
                      <a:schemeClr val="bg1"/>
                    </a:solidFill>
                  </a:rPr>
                  <a:t>Envoi des tiques piqueuses</a:t>
                </a:r>
              </a:p>
            </p:txBody>
          </p:sp>
        </p:grp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7BD77C4-1273-41AD-B480-249F86A92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089" b="16152"/>
            <a:stretch/>
          </p:blipFill>
          <p:spPr>
            <a:xfrm>
              <a:off x="4701362" y="3435275"/>
              <a:ext cx="1296520" cy="705814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1A28030F-0819-462D-AA52-A097F32EF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897" r="10807" b="5299"/>
            <a:stretch/>
          </p:blipFill>
          <p:spPr>
            <a:xfrm>
              <a:off x="5902455" y="3304113"/>
              <a:ext cx="1133985" cy="968137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BFDBBC47-B9B2-4E45-AA14-0590D341C709}"/>
              </a:ext>
            </a:extLst>
          </p:cNvPr>
          <p:cNvGrpSpPr/>
          <p:nvPr/>
        </p:nvGrpSpPr>
        <p:grpSpPr>
          <a:xfrm>
            <a:off x="167458" y="5592243"/>
            <a:ext cx="5459937" cy="1242133"/>
            <a:chOff x="55899" y="632508"/>
            <a:chExt cx="5459937" cy="1242133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B864C66D-5B64-4E91-8705-3B1E83427B13}"/>
                </a:ext>
              </a:extLst>
            </p:cNvPr>
            <p:cNvGrpSpPr/>
            <p:nvPr/>
          </p:nvGrpSpPr>
          <p:grpSpPr>
            <a:xfrm>
              <a:off x="55899" y="1032600"/>
              <a:ext cx="4634631" cy="541229"/>
              <a:chOff x="241144" y="1143945"/>
              <a:chExt cx="4634631" cy="541229"/>
            </a:xfrm>
          </p:grpSpPr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3BCC020-9918-42E3-8F31-4FACB15B12D1}"/>
                  </a:ext>
                </a:extLst>
              </p:cNvPr>
              <p:cNvSpPr txBox="1"/>
              <p:nvPr/>
            </p:nvSpPr>
            <p:spPr>
              <a:xfrm>
                <a:off x="1414864" y="1145174"/>
                <a:ext cx="3460911" cy="540000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400" i="1" dirty="0">
                    <a:solidFill>
                      <a:schemeClr val="bg1"/>
                    </a:solidFill>
                  </a:rPr>
                  <a:t>Aide au rayonnement du programme</a:t>
                </a:r>
              </a:p>
              <a:p>
                <a:r>
                  <a:rPr lang="fr-FR" sz="1400" i="1" dirty="0">
                    <a:solidFill>
                      <a:schemeClr val="bg1"/>
                    </a:solidFill>
                  </a:rPr>
                  <a:t>Se protéger des piqûres de tique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DE89E571-C455-4040-B1CD-7DBBA9FF3B3B}"/>
                  </a:ext>
                </a:extLst>
              </p:cNvPr>
              <p:cNvSpPr txBox="1"/>
              <p:nvPr/>
            </p:nvSpPr>
            <p:spPr>
              <a:xfrm>
                <a:off x="241144" y="1143945"/>
                <a:ext cx="1173717" cy="540000"/>
              </a:xfrm>
              <a:prstGeom prst="rect">
                <a:avLst/>
              </a:prstGeom>
              <a:solidFill>
                <a:srgbClr val="25A89F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</a:rPr>
                  <a:t>Niveau 1</a:t>
                </a:r>
              </a:p>
            </p:txBody>
          </p:sp>
        </p:grp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F9A3A21-B2A1-41C4-853F-B72F2308C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668" b="8788"/>
            <a:stretch/>
          </p:blipFill>
          <p:spPr>
            <a:xfrm>
              <a:off x="4419664" y="632508"/>
              <a:ext cx="1096172" cy="1242133"/>
            </a:xfrm>
            <a:prstGeom prst="rect">
              <a:avLst/>
            </a:prstGeom>
          </p:spPr>
        </p:pic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5894AC69-E491-4791-BEEF-0A0C96B1BA74}"/>
              </a:ext>
            </a:extLst>
          </p:cNvPr>
          <p:cNvGrpSpPr/>
          <p:nvPr/>
        </p:nvGrpSpPr>
        <p:grpSpPr>
          <a:xfrm>
            <a:off x="2281228" y="2694096"/>
            <a:ext cx="5617770" cy="968137"/>
            <a:chOff x="1679235" y="4494093"/>
            <a:chExt cx="5418348" cy="968137"/>
          </a:xfrm>
        </p:grpSpPr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C7B7E9FD-3E54-4F94-872D-6B5203D9B63C}"/>
                </a:ext>
              </a:extLst>
            </p:cNvPr>
            <p:cNvGrpSpPr/>
            <p:nvPr/>
          </p:nvGrpSpPr>
          <p:grpSpPr>
            <a:xfrm>
              <a:off x="1679235" y="4756156"/>
              <a:ext cx="4127501" cy="541208"/>
              <a:chOff x="205922" y="1544769"/>
              <a:chExt cx="3064465" cy="541208"/>
            </a:xfrm>
          </p:grpSpPr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7A783D4C-E4E0-4053-92EF-4C43A85C432C}"/>
                  </a:ext>
                </a:extLst>
              </p:cNvPr>
              <p:cNvSpPr txBox="1"/>
              <p:nvPr/>
            </p:nvSpPr>
            <p:spPr>
              <a:xfrm>
                <a:off x="1046416" y="1544769"/>
                <a:ext cx="2223971" cy="540000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400" i="1" dirty="0">
                    <a:solidFill>
                      <a:schemeClr val="bg1"/>
                    </a:solidFill>
                  </a:rPr>
                  <a:t>Analyse des tiques lors de stages </a:t>
                </a:r>
              </a:p>
              <a:p>
                <a:r>
                  <a:rPr lang="fr-FR" sz="1400" i="1" dirty="0">
                    <a:solidFill>
                      <a:schemeClr val="bg1"/>
                    </a:solidFill>
                  </a:rPr>
                  <a:t>de recherche Tous Chercheurs</a:t>
                </a: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5DAD4F61-9731-4C82-A594-195FA1FA6AF9}"/>
                  </a:ext>
                </a:extLst>
              </p:cNvPr>
              <p:cNvSpPr txBox="1"/>
              <p:nvPr/>
            </p:nvSpPr>
            <p:spPr>
              <a:xfrm>
                <a:off x="205922" y="1545977"/>
                <a:ext cx="840494" cy="540000"/>
              </a:xfrm>
              <a:prstGeom prst="rect">
                <a:avLst/>
              </a:prstGeom>
              <a:solidFill>
                <a:srgbClr val="25A89F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</a:rPr>
                  <a:t>Niveau 4</a:t>
                </a:r>
              </a:p>
            </p:txBody>
          </p:sp>
        </p:grp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5D880173-B729-4FAE-98E5-9F8471A9B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6736" y="4494093"/>
              <a:ext cx="1290847" cy="968137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963AEDC2-9D44-4774-89A7-4CF518377B66}"/>
              </a:ext>
            </a:extLst>
          </p:cNvPr>
          <p:cNvGrpSpPr/>
          <p:nvPr/>
        </p:nvGrpSpPr>
        <p:grpSpPr>
          <a:xfrm>
            <a:off x="2910262" y="1762453"/>
            <a:ext cx="6784155" cy="968137"/>
            <a:chOff x="2373727" y="5782244"/>
            <a:chExt cx="6784155" cy="968137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B5C5EF13-7F98-414D-9F22-CDA392CD93F6}"/>
                </a:ext>
              </a:extLst>
            </p:cNvPr>
            <p:cNvGrpSpPr/>
            <p:nvPr/>
          </p:nvGrpSpPr>
          <p:grpSpPr>
            <a:xfrm>
              <a:off x="2373727" y="6054472"/>
              <a:ext cx="4500046" cy="360000"/>
              <a:chOff x="204788" y="4035505"/>
              <a:chExt cx="4500046" cy="360000"/>
            </a:xfrm>
          </p:grpSpPr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07AAD631-6F62-45DC-BB79-5751B342606C}"/>
                  </a:ext>
                </a:extLst>
              </p:cNvPr>
              <p:cNvSpPr txBox="1"/>
              <p:nvPr/>
            </p:nvSpPr>
            <p:spPr>
              <a:xfrm>
                <a:off x="1348018" y="4035505"/>
                <a:ext cx="3356816" cy="360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wrap="none" rtlCol="0" anchor="ctr">
                <a:spAutoFit/>
              </a:bodyPr>
              <a:lstStyle/>
              <a:p>
                <a:r>
                  <a:rPr lang="fr-FR" sz="1400" i="1" dirty="0">
                    <a:solidFill>
                      <a:schemeClr val="bg1"/>
                    </a:solidFill>
                  </a:rPr>
                  <a:t>Co-construction d’un discours de prévention</a:t>
                </a:r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A7915B54-8F52-4251-8F6C-1246EDE06F02}"/>
                  </a:ext>
                </a:extLst>
              </p:cNvPr>
              <p:cNvSpPr txBox="1"/>
              <p:nvPr/>
            </p:nvSpPr>
            <p:spPr>
              <a:xfrm>
                <a:off x="204788" y="4035505"/>
                <a:ext cx="1173719" cy="360000"/>
              </a:xfrm>
              <a:prstGeom prst="rect">
                <a:avLst/>
              </a:prstGeom>
              <a:solidFill>
                <a:srgbClr val="25A89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</a:rPr>
                  <a:t>Niveau 5</a:t>
                </a:r>
              </a:p>
            </p:txBody>
          </p:sp>
        </p:grp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81E68B88-EC38-4160-B3E8-C9124D163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6749" y="5782244"/>
              <a:ext cx="1721133" cy="968137"/>
            </a:xfrm>
            <a:prstGeom prst="rect">
              <a:avLst/>
            </a:prstGeom>
          </p:spPr>
        </p:pic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2DB852B3-C1D7-48E8-BA75-C97C19CFD625}"/>
              </a:ext>
            </a:extLst>
          </p:cNvPr>
          <p:cNvSpPr txBox="1"/>
          <p:nvPr/>
        </p:nvSpPr>
        <p:spPr>
          <a:xfrm>
            <a:off x="8947008" y="4996951"/>
            <a:ext cx="2961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 dirty="0">
                <a:latin typeface="Helvetica Neue"/>
                <a:cs typeface="Helvetica Neue"/>
              </a:rPr>
              <a:t>+ 72 000 signalements de piqûres</a:t>
            </a:r>
          </a:p>
          <a:p>
            <a:pPr algn="r"/>
            <a:r>
              <a:rPr lang="fr-FR" sz="1200" b="1" dirty="0">
                <a:latin typeface="Helvetica Neue"/>
                <a:cs typeface="Helvetica Neue"/>
              </a:rPr>
              <a:t>chez l’Homme et l’animal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01233D6-AEAC-45C1-A696-CEFA7F02C600}"/>
              </a:ext>
            </a:extLst>
          </p:cNvPr>
          <p:cNvSpPr txBox="1"/>
          <p:nvPr/>
        </p:nvSpPr>
        <p:spPr>
          <a:xfrm>
            <a:off x="8947008" y="4027063"/>
            <a:ext cx="296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 dirty="0">
                <a:latin typeface="Helvetica Neue"/>
                <a:cs typeface="Helvetica Neue"/>
              </a:rPr>
              <a:t>+ 50 000 tiques piqueuses </a:t>
            </a:r>
          </a:p>
          <a:p>
            <a:pPr algn="r"/>
            <a:r>
              <a:rPr lang="fr-FR" sz="1200" b="1" dirty="0">
                <a:latin typeface="Helvetica Neue"/>
                <a:cs typeface="Helvetica Neue"/>
              </a:rPr>
              <a:t>archivées dans la 1</a:t>
            </a:r>
            <a:r>
              <a:rPr lang="fr-FR" sz="1200" b="1" baseline="30000" dirty="0">
                <a:latin typeface="Helvetica Neue"/>
                <a:cs typeface="Helvetica Neue"/>
              </a:rPr>
              <a:t>ère</a:t>
            </a:r>
            <a:r>
              <a:rPr lang="fr-FR" sz="1200" b="1" dirty="0">
                <a:latin typeface="Helvetica Neue"/>
                <a:cs typeface="Helvetica Neue"/>
              </a:rPr>
              <a:t> tiquothèque</a:t>
            </a:r>
          </a:p>
          <a:p>
            <a:pPr algn="r"/>
            <a:r>
              <a:rPr lang="fr-FR" sz="1200" b="1" dirty="0">
                <a:latin typeface="Helvetica Neue"/>
                <a:cs typeface="Helvetica Neue"/>
              </a:rPr>
              <a:t>de tiques piqueuses de France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4466A13A-6F5F-4589-BDFE-E6EA739CC209}"/>
              </a:ext>
            </a:extLst>
          </p:cNvPr>
          <p:cNvSpPr txBox="1"/>
          <p:nvPr/>
        </p:nvSpPr>
        <p:spPr>
          <a:xfrm>
            <a:off x="9350382" y="2934863"/>
            <a:ext cx="2557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 dirty="0">
                <a:latin typeface="Helvetica Neue"/>
                <a:cs typeface="Helvetica Neue"/>
              </a:rPr>
              <a:t>20 stages </a:t>
            </a:r>
          </a:p>
          <a:p>
            <a:pPr algn="r"/>
            <a:r>
              <a:rPr lang="fr-FR" sz="1200" b="1" dirty="0">
                <a:latin typeface="Helvetica Neue"/>
                <a:cs typeface="Helvetica Neue"/>
              </a:rPr>
              <a:t>206 élèves chercheurs </a:t>
            </a:r>
          </a:p>
          <a:p>
            <a:pPr algn="r"/>
            <a:r>
              <a:rPr lang="fr-FR" sz="1200" b="1" dirty="0">
                <a:latin typeface="Helvetica Neue"/>
                <a:cs typeface="Helvetica Neue"/>
              </a:rPr>
              <a:t>77 citoyens chercheurs</a:t>
            </a:r>
          </a:p>
          <a:p>
            <a:pPr algn="r"/>
            <a:r>
              <a:rPr lang="fr-FR" sz="1200" b="1" dirty="0">
                <a:latin typeface="Helvetica Neue"/>
                <a:cs typeface="Helvetica Neue"/>
              </a:rPr>
              <a:t>552 tiques analysées</a:t>
            </a:r>
          </a:p>
          <a:p>
            <a:pPr algn="r"/>
            <a:r>
              <a:rPr lang="fr-FR" sz="1200" b="1" dirty="0">
                <a:latin typeface="Helvetica Neue"/>
                <a:cs typeface="Helvetica Neue"/>
              </a:rPr>
              <a:t> 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91F51CD2-EB15-4829-BB00-D563CC3995B9}"/>
              </a:ext>
            </a:extLst>
          </p:cNvPr>
          <p:cNvSpPr txBox="1"/>
          <p:nvPr/>
        </p:nvSpPr>
        <p:spPr>
          <a:xfrm>
            <a:off x="8947008" y="2033163"/>
            <a:ext cx="2961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 dirty="0">
                <a:latin typeface="Helvetica Neue"/>
                <a:cs typeface="Helvetica Neue"/>
              </a:rPr>
              <a:t>+ 260 professionnels</a:t>
            </a:r>
          </a:p>
          <a:p>
            <a:pPr algn="r"/>
            <a:r>
              <a:rPr lang="fr-FR" sz="1200" b="1" dirty="0">
                <a:latin typeface="Helvetica Neue"/>
                <a:cs typeface="Helvetica Neue"/>
              </a:rPr>
              <a:t>accueillis en formation</a:t>
            </a:r>
          </a:p>
        </p:txBody>
      </p:sp>
      <p:sp>
        <p:nvSpPr>
          <p:cNvPr id="57" name="Flèche vers la droite 11">
            <a:extLst>
              <a:ext uri="{FF2B5EF4-FFF2-40B4-BE49-F238E27FC236}">
                <a16:creationId xmlns:a16="http://schemas.microsoft.com/office/drawing/2014/main" id="{5AAB4494-F2A2-4782-9A6C-F47BDD4F34BD}"/>
              </a:ext>
            </a:extLst>
          </p:cNvPr>
          <p:cNvSpPr/>
          <p:nvPr/>
        </p:nvSpPr>
        <p:spPr>
          <a:xfrm>
            <a:off x="9806683" y="2041174"/>
            <a:ext cx="304800" cy="2667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25A8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8" name="Flèche vers la droite 12">
            <a:extLst>
              <a:ext uri="{FF2B5EF4-FFF2-40B4-BE49-F238E27FC236}">
                <a16:creationId xmlns:a16="http://schemas.microsoft.com/office/drawing/2014/main" id="{04629872-CC23-4F77-B47E-DD768D2FF96E}"/>
              </a:ext>
            </a:extLst>
          </p:cNvPr>
          <p:cNvSpPr/>
          <p:nvPr/>
        </p:nvSpPr>
        <p:spPr>
          <a:xfrm>
            <a:off x="9082783" y="3209574"/>
            <a:ext cx="304800" cy="2667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25A8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9" name="Flèche vers la droite 13">
            <a:extLst>
              <a:ext uri="{FF2B5EF4-FFF2-40B4-BE49-F238E27FC236}">
                <a16:creationId xmlns:a16="http://schemas.microsoft.com/office/drawing/2014/main" id="{DFA57200-FC27-4EA9-A2B2-E596DA5324D5}"/>
              </a:ext>
            </a:extLst>
          </p:cNvPr>
          <p:cNvSpPr/>
          <p:nvPr/>
        </p:nvSpPr>
        <p:spPr>
          <a:xfrm>
            <a:off x="8489808" y="4240561"/>
            <a:ext cx="304800" cy="2667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25A8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0" name="Flèche vers la droite 14">
            <a:extLst>
              <a:ext uri="{FF2B5EF4-FFF2-40B4-BE49-F238E27FC236}">
                <a16:creationId xmlns:a16="http://schemas.microsoft.com/office/drawing/2014/main" id="{92268A08-CF44-4948-832D-7A2A32879085}"/>
              </a:ext>
            </a:extLst>
          </p:cNvPr>
          <p:cNvSpPr/>
          <p:nvPr/>
        </p:nvSpPr>
        <p:spPr>
          <a:xfrm>
            <a:off x="7994508" y="5015261"/>
            <a:ext cx="304800" cy="2667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25A8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90B4EAB0-A6E1-4D9C-BAD1-41A6A710FBD0}"/>
              </a:ext>
            </a:extLst>
          </p:cNvPr>
          <p:cNvSpPr txBox="1"/>
          <p:nvPr/>
        </p:nvSpPr>
        <p:spPr>
          <a:xfrm>
            <a:off x="8947008" y="5758951"/>
            <a:ext cx="296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 dirty="0">
                <a:latin typeface="Helvetica Neue"/>
                <a:cs typeface="Helvetica Neue"/>
              </a:rPr>
              <a:t>+ 100 partenaires </a:t>
            </a:r>
          </a:p>
          <a:p>
            <a:pPr algn="r"/>
            <a:r>
              <a:rPr lang="fr-FR" sz="1200" b="1" dirty="0">
                <a:latin typeface="Helvetica Neue"/>
                <a:cs typeface="Helvetica Neue"/>
              </a:rPr>
              <a:t>(Associations, professionnels, entreprises, collectivités</a:t>
            </a:r>
            <a:r>
              <a:rPr lang="is-IS" sz="1200" b="1" dirty="0">
                <a:latin typeface="Helvetica Neue"/>
                <a:cs typeface="Helvetica Neue"/>
              </a:rPr>
              <a:t>…)</a:t>
            </a:r>
            <a:r>
              <a:rPr lang="fr-FR" sz="1200" b="1" dirty="0">
                <a:latin typeface="Helvetica Neue"/>
                <a:cs typeface="Helvetica Neue"/>
              </a:rPr>
              <a:t> </a:t>
            </a:r>
          </a:p>
        </p:txBody>
      </p:sp>
      <p:sp>
        <p:nvSpPr>
          <p:cNvPr id="62" name="Flèche vers la droite 17">
            <a:extLst>
              <a:ext uri="{FF2B5EF4-FFF2-40B4-BE49-F238E27FC236}">
                <a16:creationId xmlns:a16="http://schemas.microsoft.com/office/drawing/2014/main" id="{2748F43C-F786-471C-B3A8-1E63FBD598DD}"/>
              </a:ext>
            </a:extLst>
          </p:cNvPr>
          <p:cNvSpPr/>
          <p:nvPr/>
        </p:nvSpPr>
        <p:spPr>
          <a:xfrm>
            <a:off x="7410308" y="5978174"/>
            <a:ext cx="304800" cy="2667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25A8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A82305D-A8DC-42A8-A227-B9CC103F5CFA}"/>
              </a:ext>
            </a:extLst>
          </p:cNvPr>
          <p:cNvSpPr txBox="1"/>
          <p:nvPr/>
        </p:nvSpPr>
        <p:spPr>
          <a:xfrm>
            <a:off x="10225049" y="1202535"/>
            <a:ext cx="213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25A89F"/>
                </a:solidFill>
              </a:rPr>
              <a:t>2017-2021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975290F-E568-4556-A732-15DAC9F07766}"/>
              </a:ext>
            </a:extLst>
          </p:cNvPr>
          <p:cNvSpPr txBox="1"/>
          <p:nvPr/>
        </p:nvSpPr>
        <p:spPr>
          <a:xfrm>
            <a:off x="6178142" y="4704190"/>
            <a:ext cx="1831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hlinkClick r:id="rId8"/>
              </a:rPr>
              <a:t>www.citique.fr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Application Signalement 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Formulaire papier</a:t>
            </a:r>
          </a:p>
        </p:txBody>
      </p:sp>
      <p:pic>
        <p:nvPicPr>
          <p:cNvPr id="47" name="Image 46" descr="Logo Tous chercheurs new.pdf">
            <a:extLst>
              <a:ext uri="{FF2B5EF4-FFF2-40B4-BE49-F238E27FC236}">
                <a16:creationId xmlns:a16="http://schemas.microsoft.com/office/drawing/2014/main" id="{874C4EC9-4326-4801-8A43-E118BF61E9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051" y="3076493"/>
            <a:ext cx="1121514" cy="37108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9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 animBg="1"/>
      <p:bldP spid="58" grpId="0" animBg="1"/>
      <p:bldP spid="59" grpId="0" animBg="1"/>
      <p:bldP spid="60" grpId="0" animBg="1"/>
      <p:bldP spid="61" grpId="0"/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re 2">
            <a:extLst>
              <a:ext uri="{FF2B5EF4-FFF2-40B4-BE49-F238E27FC236}">
                <a16:creationId xmlns:a16="http://schemas.microsoft.com/office/drawing/2014/main" id="{478D7396-10B6-4AE0-B644-CC526DE5109E}"/>
              </a:ext>
            </a:extLst>
          </p:cNvPr>
          <p:cNvSpPr txBox="1">
            <a:spLocks/>
          </p:cNvSpPr>
          <p:nvPr/>
        </p:nvSpPr>
        <p:spPr>
          <a:xfrm>
            <a:off x="1636206" y="116632"/>
            <a:ext cx="8930203" cy="65669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endParaRPr lang="fr-FR" sz="2700" b="0" kern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833E3E-79D1-4DA6-9992-605CB5DA4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7618-AA22-46BD-A8E3-71D729F64277}" type="slidenum">
              <a:rPr lang="fr-FR" smtClean="0"/>
              <a:t>2</a:t>
            </a:fld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861C4A1E-9ED1-4A34-B329-760574D1B9A5}"/>
              </a:ext>
            </a:extLst>
          </p:cNvPr>
          <p:cNvSpPr txBox="1">
            <a:spLocks/>
          </p:cNvSpPr>
          <p:nvPr/>
        </p:nvSpPr>
        <p:spPr>
          <a:xfrm>
            <a:off x="938427" y="1"/>
            <a:ext cx="7113373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 err="1">
                <a:solidFill>
                  <a:srgbClr val="25A89F"/>
                </a:solidFill>
              </a:rPr>
              <a:t>CiTIQUE</a:t>
            </a:r>
            <a:r>
              <a:rPr lang="fr-FR" sz="2800" b="1" dirty="0">
                <a:solidFill>
                  <a:srgbClr val="25A89F"/>
                </a:solidFill>
              </a:rPr>
              <a:t>, c’est quoi ?</a:t>
            </a:r>
          </a:p>
        </p:txBody>
      </p:sp>
      <p:sp>
        <p:nvSpPr>
          <p:cNvPr id="41" name="Espace réservé du contenu 12">
            <a:extLst>
              <a:ext uri="{FF2B5EF4-FFF2-40B4-BE49-F238E27FC236}">
                <a16:creationId xmlns:a16="http://schemas.microsoft.com/office/drawing/2014/main" id="{DEF1EEC3-F378-4C8F-9713-67C830C49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444" y="3298038"/>
            <a:ext cx="10731500" cy="44116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 err="1"/>
              <a:t>Citique</a:t>
            </a:r>
            <a:r>
              <a:rPr lang="fr-FR" sz="3600" dirty="0"/>
              <a:t> est un programme de recherche participatives sur l’écologie des tiques et des maladies associées.</a:t>
            </a:r>
          </a:p>
          <a:p>
            <a:pPr marL="0" indent="0" algn="ctr">
              <a:buNone/>
            </a:pP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115442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47">
            <a:extLst>
              <a:ext uri="{FF2B5EF4-FFF2-40B4-BE49-F238E27FC236}">
                <a16:creationId xmlns:a16="http://schemas.microsoft.com/office/drawing/2014/main" id="{BBBBDDB9-220E-4E04-A0D7-03656FCE4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639" y="1329161"/>
            <a:ext cx="2284667" cy="171350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BE72133A-4A8C-462F-8C43-144291519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172" y="4988251"/>
            <a:ext cx="2284667" cy="171350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B00C3D0E-B67F-45F8-A73D-55E01D6AC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597" y="5009203"/>
            <a:ext cx="2261863" cy="1696397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6B27840A-1667-447E-9453-1353E5D70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105" y="3221691"/>
            <a:ext cx="2284667" cy="1569995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861C4A1E-9ED1-4A34-B329-760574D1B9A5}"/>
              </a:ext>
            </a:extLst>
          </p:cNvPr>
          <p:cNvSpPr txBox="1">
            <a:spLocks/>
          </p:cNvSpPr>
          <p:nvPr/>
        </p:nvSpPr>
        <p:spPr>
          <a:xfrm>
            <a:off x="938427" y="1"/>
            <a:ext cx="7113373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b="1" dirty="0">
                <a:solidFill>
                  <a:srgbClr val="25A89F"/>
                </a:solidFill>
              </a:rPr>
              <a:t>Un zoom sur les stages Tous Chercheurs</a:t>
            </a:r>
          </a:p>
        </p:txBody>
      </p:sp>
      <p:pic>
        <p:nvPicPr>
          <p:cNvPr id="13" name="Image 12" descr="Logo Tous chercheurs new.pdf">
            <a:extLst>
              <a:ext uri="{FF2B5EF4-FFF2-40B4-BE49-F238E27FC236}">
                <a16:creationId xmlns:a16="http://schemas.microsoft.com/office/drawing/2014/main" id="{4743D0F1-3A98-4DAC-8B1C-D504E006A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4" y="130222"/>
            <a:ext cx="1948825" cy="64483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C380F2-7F36-4687-8F9D-F48AA5C55283}"/>
              </a:ext>
            </a:extLst>
          </p:cNvPr>
          <p:cNvSpPr/>
          <p:nvPr/>
        </p:nvSpPr>
        <p:spPr>
          <a:xfrm>
            <a:off x="889732" y="1290264"/>
            <a:ext cx="87234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spcBef>
                <a:spcPts val="1600"/>
              </a:spcBef>
              <a:buFont typeface="Arial"/>
              <a:buChar char="•"/>
            </a:pPr>
            <a:r>
              <a:rPr lang="fr-FR" sz="2000" dirty="0"/>
              <a:t>Des espaces de </a:t>
            </a:r>
            <a:r>
              <a:rPr lang="fr-FR" sz="2000" dirty="0">
                <a:solidFill>
                  <a:srgbClr val="25A89F"/>
                </a:solidFill>
              </a:rPr>
              <a:t>laboratoire ouverts aux publics </a:t>
            </a:r>
            <a:r>
              <a:rPr lang="fr-FR" sz="2000" dirty="0"/>
              <a:t>équipés avec du matériel scientifique de pointe et des espaces de convivialité pour accompagner le </a:t>
            </a:r>
            <a:r>
              <a:rPr lang="fr-FR" sz="2000" dirty="0">
                <a:solidFill>
                  <a:srgbClr val="25A89F"/>
                </a:solidFill>
              </a:rPr>
              <a:t>changement de posture des chercheurs et des citoyens</a:t>
            </a:r>
          </a:p>
          <a:p>
            <a:pPr marL="380990" indent="-380990">
              <a:spcBef>
                <a:spcPts val="1600"/>
              </a:spcBef>
              <a:buFont typeface="Arial"/>
              <a:buChar char="•"/>
            </a:pPr>
            <a:r>
              <a:rPr lang="fr-FR" sz="2000" dirty="0"/>
              <a:t>Des stages </a:t>
            </a:r>
            <a:r>
              <a:rPr lang="fr-FR" sz="2000" b="1" dirty="0">
                <a:solidFill>
                  <a:srgbClr val="25A89F"/>
                </a:solidFill>
              </a:rPr>
              <a:t>gratuits</a:t>
            </a:r>
            <a:r>
              <a:rPr lang="fr-FR" sz="2000" dirty="0"/>
              <a:t> ouverts à tous à partir de 10 ans</a:t>
            </a:r>
          </a:p>
          <a:p>
            <a:pPr marL="380990" indent="-380990">
              <a:spcBef>
                <a:spcPts val="1600"/>
              </a:spcBef>
              <a:buFont typeface="Arial"/>
              <a:buChar char="•"/>
            </a:pPr>
            <a:r>
              <a:rPr lang="fr-FR" sz="2000" dirty="0"/>
              <a:t>Une formation à la démarche de recherche selon une pédagogie du type « </a:t>
            </a:r>
            <a:r>
              <a:rPr lang="fr-FR" sz="2000" dirty="0">
                <a:solidFill>
                  <a:srgbClr val="25A89F"/>
                </a:solidFill>
              </a:rPr>
              <a:t>apprendre en faisant</a:t>
            </a:r>
            <a:r>
              <a:rPr lang="fr-FR" sz="2000" dirty="0"/>
              <a:t> »</a:t>
            </a:r>
          </a:p>
          <a:p>
            <a:pPr marL="380990" indent="-380990">
              <a:spcBef>
                <a:spcPts val="1600"/>
              </a:spcBef>
              <a:buFont typeface="Arial"/>
              <a:buChar char="•"/>
            </a:pPr>
            <a:r>
              <a:rPr lang="fr-FR" sz="2000" dirty="0"/>
              <a:t>Des stages </a:t>
            </a:r>
            <a:r>
              <a:rPr lang="fr-FR" sz="2000" dirty="0">
                <a:solidFill>
                  <a:srgbClr val="25A89F"/>
                </a:solidFill>
              </a:rPr>
              <a:t>guidés par des scientifiques </a:t>
            </a:r>
            <a:r>
              <a:rPr lang="fr-FR" sz="2000" dirty="0"/>
              <a:t>formés à la pédagogie Tous Chercheurs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FAC98A1-7918-4DD6-97FC-BEECFE00E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88"/>
            <a:ext cx="729744" cy="7297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CA701C-3E34-A79D-7C2C-38638223E329}"/>
              </a:ext>
            </a:extLst>
          </p:cNvPr>
          <p:cNvSpPr/>
          <p:nvPr/>
        </p:nvSpPr>
        <p:spPr>
          <a:xfrm>
            <a:off x="813732" y="5653989"/>
            <a:ext cx="648469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spcBef>
                <a:spcPts val="1600"/>
              </a:spcBef>
              <a:buFont typeface="Arial"/>
              <a:buChar char="•"/>
            </a:pPr>
            <a:r>
              <a:rPr lang="fr-FR" sz="2000" dirty="0"/>
              <a:t>Plus d’informations sur </a:t>
            </a:r>
            <a:r>
              <a:rPr lang="fr-FR" sz="2000" dirty="0">
                <a:hlinkClick r:id="rId8"/>
              </a:rPr>
              <a:t>www.touschercheurs.fr</a:t>
            </a:r>
            <a:endParaRPr lang="fr-FR" sz="2000" dirty="0"/>
          </a:p>
          <a:p>
            <a:pPr marL="380990" indent="-380990">
              <a:spcBef>
                <a:spcPts val="1600"/>
              </a:spcBef>
              <a:buFont typeface="Arial"/>
              <a:buChar char="•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427285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C53186-7FC2-424F-8A9B-45B6E8C22626}"/>
              </a:ext>
            </a:extLst>
          </p:cNvPr>
          <p:cNvSpPr/>
          <p:nvPr/>
        </p:nvSpPr>
        <p:spPr>
          <a:xfrm>
            <a:off x="7189905" y="4381970"/>
            <a:ext cx="928619" cy="1124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21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3D9C0B8-C05A-4FAB-90F0-1CD6AD093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355724"/>
            <a:ext cx="10515600" cy="5032375"/>
          </a:xfrm>
        </p:spPr>
        <p:txBody>
          <a:bodyPr>
            <a:normAutofit lnSpcReduction="10000"/>
          </a:bodyPr>
          <a:lstStyle/>
          <a:p>
            <a:r>
              <a:rPr lang="fr-FR" sz="2000" b="1" dirty="0"/>
              <a:t>Une démarche volontairement ouverte pour encourager un maximum de participants</a:t>
            </a:r>
          </a:p>
          <a:p>
            <a:pPr marL="0" indent="0">
              <a:buNone/>
            </a:pPr>
            <a:endParaRPr lang="fr-FR" sz="800" b="1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Application « Signalement TIQUE »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i="1" dirty="0">
                <a:solidFill>
                  <a:srgbClr val="25A89F"/>
                </a:solidFill>
              </a:rPr>
              <a:t>Avantage</a:t>
            </a:r>
            <a:r>
              <a:rPr lang="fr-FR" dirty="0"/>
              <a:t> : fonctionnalités associées au smartphone : appareil photo, </a:t>
            </a:r>
            <a:r>
              <a:rPr lang="fr-FR" dirty="0" err="1"/>
              <a:t>gps</a:t>
            </a:r>
            <a:r>
              <a:rPr lang="fr-FR" dirty="0"/>
              <a:t>, notifications, accès rapide à son profil (journal de piqûres), saisie hors connexion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i="1" dirty="0">
                <a:solidFill>
                  <a:srgbClr val="25A89F"/>
                </a:solidFill>
              </a:rPr>
              <a:t>Désavantage</a:t>
            </a:r>
            <a:r>
              <a:rPr lang="fr-FR" dirty="0"/>
              <a:t> : nécessite un smartphone, compatibilité (version des OS), bugs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Site Internet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i="1" dirty="0">
                <a:solidFill>
                  <a:srgbClr val="25A89F"/>
                </a:solidFill>
              </a:rPr>
              <a:t>Avantage</a:t>
            </a:r>
            <a:r>
              <a:rPr lang="fr-FR" dirty="0">
                <a:solidFill>
                  <a:srgbClr val="25A89F"/>
                </a:solidFill>
              </a:rPr>
              <a:t> </a:t>
            </a:r>
            <a:r>
              <a:rPr lang="fr-FR" dirty="0"/>
              <a:t>: accessible via Internet, géolocalisation, accès au profil (journal de piqûres)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i="1" dirty="0">
                <a:solidFill>
                  <a:srgbClr val="25A89F"/>
                </a:solidFill>
              </a:rPr>
              <a:t>Désavantage</a:t>
            </a:r>
            <a:r>
              <a:rPr lang="fr-FR" dirty="0"/>
              <a:t> : appareil photo pas intégré, bugs, pas de saisie hors connexion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Formulaire papier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i="1" dirty="0">
                <a:solidFill>
                  <a:srgbClr val="25A89F"/>
                </a:solidFill>
              </a:rPr>
              <a:t>Avantage</a:t>
            </a:r>
            <a:r>
              <a:rPr lang="fr-FR" dirty="0"/>
              <a:t> : accessible à tous, apprécié par les professionnels (véto, médecins, etc…)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i="1" dirty="0">
                <a:solidFill>
                  <a:srgbClr val="25A89F"/>
                </a:solidFill>
              </a:rPr>
              <a:t>Désavantage</a:t>
            </a:r>
            <a:r>
              <a:rPr lang="fr-FR" dirty="0"/>
              <a:t> : pas de fonctionnalités numériques, diffusion contraignante (impression ou distribution du formulaire), localisation moins précise, traitement manuel des formulaires, validation des données impossibles.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Comment collecter des signalements de piqûres en France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4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06" y="1960080"/>
            <a:ext cx="10944913" cy="4897920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3D9C0B8-C05A-4FAB-90F0-1CD6AD093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988" y="841632"/>
            <a:ext cx="10086014" cy="1342384"/>
          </a:xfrm>
        </p:spPr>
        <p:txBody>
          <a:bodyPr>
            <a:normAutofit fontScale="62500" lnSpcReduction="20000"/>
          </a:bodyPr>
          <a:lstStyle/>
          <a:p>
            <a:r>
              <a:rPr lang="fr-FR" sz="2000" b="1" dirty="0"/>
              <a:t>Est-ce que le papier vaut encore le coup ?</a:t>
            </a:r>
          </a:p>
          <a:p>
            <a:endParaRPr lang="fr-F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~ 5000 signalements par formulaire papier reçus depuis 2017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soit </a:t>
            </a:r>
            <a:r>
              <a:rPr lang="fr-FR" sz="2000" dirty="0">
                <a:solidFill>
                  <a:srgbClr val="25A89F"/>
                </a:solidFill>
              </a:rPr>
              <a:t>20%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/>
              <a:t>des enveloppes reçues ou </a:t>
            </a:r>
            <a:r>
              <a:rPr lang="fr-FR" sz="2000" dirty="0">
                <a:solidFill>
                  <a:srgbClr val="25A89F"/>
                </a:solidFill>
              </a:rPr>
              <a:t>6%</a:t>
            </a:r>
            <a:r>
              <a:rPr lang="fr-FR" sz="2000" dirty="0"/>
              <a:t> de tous les signalements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 Formulaires davantage utilisés par les séniors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22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Comment collecter des signalements de piqûres en France ?</a:t>
            </a:r>
          </a:p>
        </p:txBody>
      </p:sp>
    </p:spTree>
    <p:extLst>
      <p:ext uri="{BB962C8B-B14F-4D97-AF65-F5344CB8AC3E}">
        <p14:creationId xmlns:p14="http://schemas.microsoft.com/office/powerpoint/2010/main" val="269144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23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Quelle répartition des modes de signalement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3BA35F5F-5840-BFBD-1733-B498C36E2F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7744015"/>
              </p:ext>
            </p:extLst>
          </p:nvPr>
        </p:nvGraphicFramePr>
        <p:xfrm>
          <a:off x="2386012" y="1097756"/>
          <a:ext cx="7419975" cy="466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825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24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Quelle répartition des modes de signalement</a:t>
            </a: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80B32924-9F0F-6658-E296-8EEFE0D31B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0410240"/>
              </p:ext>
            </p:extLst>
          </p:nvPr>
        </p:nvGraphicFramePr>
        <p:xfrm>
          <a:off x="2021266" y="1169678"/>
          <a:ext cx="8540987" cy="5369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0564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25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Bien appréhender les besoins fonctionnels du projet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6190130-7D48-7BE4-9A2E-589DC1E05D93}"/>
              </a:ext>
            </a:extLst>
          </p:cNvPr>
          <p:cNvSpPr txBox="1"/>
          <p:nvPr/>
        </p:nvSpPr>
        <p:spPr>
          <a:xfrm>
            <a:off x="1028004" y="2083207"/>
            <a:ext cx="7667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 . Application Suisse</a:t>
            </a:r>
          </a:p>
          <a:p>
            <a:r>
              <a:rPr lang="fr-FR" dirty="0"/>
              <a:t>Clé en main, fonctionnel</a:t>
            </a:r>
            <a:br>
              <a:rPr lang="fr-FR" dirty="0"/>
            </a:br>
            <a:r>
              <a:rPr lang="fr-FR" dirty="0"/>
              <a:t>Relié à la donnée météo</a:t>
            </a:r>
          </a:p>
          <a:p>
            <a:r>
              <a:rPr lang="fr-FR" dirty="0"/>
              <a:t>Onéreuse – 60k€ puis 15k€ par an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B7348C-A233-4D72-681F-3B112E02689A}"/>
              </a:ext>
            </a:extLst>
          </p:cNvPr>
          <p:cNvSpPr txBox="1"/>
          <p:nvPr/>
        </p:nvSpPr>
        <p:spPr>
          <a:xfrm>
            <a:off x="869444" y="4215474"/>
            <a:ext cx="76675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2. Application </a:t>
            </a:r>
            <a:r>
              <a:rPr lang="fr-FR" b="1" dirty="0" err="1"/>
              <a:t>Ephytia</a:t>
            </a:r>
            <a:endParaRPr lang="fr-FR" b="1" dirty="0"/>
          </a:p>
          <a:p>
            <a:r>
              <a:rPr lang="fr-FR" dirty="0"/>
              <a:t>Clé en main, fonctionnel</a:t>
            </a:r>
            <a:br>
              <a:rPr lang="fr-FR" dirty="0"/>
            </a:br>
            <a:r>
              <a:rPr lang="fr-FR" dirty="0"/>
              <a:t>Souple et agile</a:t>
            </a:r>
          </a:p>
          <a:p>
            <a:r>
              <a:rPr lang="fr-FR" dirty="0"/>
              <a:t>Accessible en terme de tarif 15k€</a:t>
            </a:r>
            <a:br>
              <a:rPr lang="fr-FR" dirty="0"/>
            </a:br>
            <a:r>
              <a:rPr lang="fr-FR" dirty="0"/>
              <a:t>Limitée dans son évolution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46BA449-E9E6-52E7-3E84-994C4EE48047}"/>
              </a:ext>
            </a:extLst>
          </p:cNvPr>
          <p:cNvSpPr txBox="1"/>
          <p:nvPr/>
        </p:nvSpPr>
        <p:spPr>
          <a:xfrm>
            <a:off x="6948737" y="1428460"/>
            <a:ext cx="76675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3. Application MNHN</a:t>
            </a:r>
          </a:p>
          <a:p>
            <a:r>
              <a:rPr lang="fr-FR" dirty="0"/>
              <a:t>Clé en main, fonctionnel</a:t>
            </a:r>
            <a:br>
              <a:rPr lang="fr-FR" dirty="0"/>
            </a:br>
            <a:r>
              <a:rPr lang="fr-FR" dirty="0"/>
              <a:t>Trop lourde, trop axé réseau sociaux</a:t>
            </a:r>
            <a:br>
              <a:rPr lang="fr-FR" dirty="0"/>
            </a:br>
            <a:r>
              <a:rPr lang="fr-FR" dirty="0"/>
              <a:t>Pas d’évolution spécifique</a:t>
            </a:r>
          </a:p>
          <a:p>
            <a:r>
              <a:rPr lang="fr-FR" dirty="0"/>
              <a:t>Hors de portée de notre budget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E761F2-7151-E09F-44FA-CC0514516798}"/>
              </a:ext>
            </a:extLst>
          </p:cNvPr>
          <p:cNvSpPr txBox="1"/>
          <p:nvPr/>
        </p:nvSpPr>
        <p:spPr>
          <a:xfrm>
            <a:off x="6948737" y="4215474"/>
            <a:ext cx="76675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4. Développement sur mesure</a:t>
            </a:r>
          </a:p>
          <a:p>
            <a:r>
              <a:rPr lang="fr-FR" dirty="0"/>
              <a:t>Plus long à mettre en place</a:t>
            </a:r>
            <a:br>
              <a:rPr lang="fr-FR" dirty="0"/>
            </a:br>
            <a:r>
              <a:rPr lang="fr-FR" dirty="0"/>
              <a:t>Risqué</a:t>
            </a:r>
            <a:br>
              <a:rPr lang="fr-FR" dirty="0"/>
            </a:br>
            <a:r>
              <a:rPr lang="fr-FR" dirty="0"/>
              <a:t>Accessible financièrement</a:t>
            </a:r>
            <a:br>
              <a:rPr lang="fr-FR" dirty="0"/>
            </a:br>
            <a:r>
              <a:rPr lang="fr-FR" dirty="0"/>
              <a:t>Très évolutive et parfaitement adaptée à nos besoins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5B109A-2350-EAFE-1880-8DD393ED582F}"/>
              </a:ext>
            </a:extLst>
          </p:cNvPr>
          <p:cNvSpPr txBox="1"/>
          <p:nvPr/>
        </p:nvSpPr>
        <p:spPr>
          <a:xfrm>
            <a:off x="1178759" y="727354"/>
            <a:ext cx="766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 cheminement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5568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26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Le choix de l’applicatif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4EC4835-6D0B-6432-619C-0852F3E3EAC0}"/>
              </a:ext>
            </a:extLst>
          </p:cNvPr>
          <p:cNvSpPr txBox="1"/>
          <p:nvPr/>
        </p:nvSpPr>
        <p:spPr>
          <a:xfrm>
            <a:off x="1178759" y="727354"/>
            <a:ext cx="766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Attention à la course à la techno…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79D3E90-6CB8-05B1-D28D-6F5930F23A7B}"/>
              </a:ext>
            </a:extLst>
          </p:cNvPr>
          <p:cNvSpPr txBox="1"/>
          <p:nvPr/>
        </p:nvSpPr>
        <p:spPr>
          <a:xfrm>
            <a:off x="1103526" y="1392262"/>
            <a:ext cx="103141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Dolibarr</a:t>
            </a:r>
            <a:r>
              <a:rPr lang="fr-FR" sz="2400" b="1" dirty="0"/>
              <a:t> en base arrière</a:t>
            </a:r>
            <a:br>
              <a:rPr lang="fr-FR" sz="2400" b="1" dirty="0"/>
            </a:br>
            <a:r>
              <a:rPr lang="fr-FR" sz="2400" b="1" dirty="0"/>
              <a:t>Ne réponds absolument pas au besoin de base, mais :</a:t>
            </a:r>
          </a:p>
          <a:p>
            <a:r>
              <a:rPr lang="fr-FR" sz="2400" dirty="0"/>
              <a:t>- Open Source</a:t>
            </a:r>
          </a:p>
          <a:p>
            <a:r>
              <a:rPr lang="fr-FR" sz="2400" dirty="0"/>
              <a:t>- Dispose d’une structuration nationale</a:t>
            </a:r>
          </a:p>
          <a:p>
            <a:r>
              <a:rPr lang="fr-FR" sz="2400" dirty="0"/>
              <a:t>- En évolution constante</a:t>
            </a:r>
          </a:p>
          <a:p>
            <a:r>
              <a:rPr lang="fr-FR" sz="2400" dirty="0"/>
              <a:t>- PHP, html, </a:t>
            </a:r>
            <a:r>
              <a:rPr lang="fr-FR" sz="2400" dirty="0" err="1"/>
              <a:t>css</a:t>
            </a:r>
            <a:r>
              <a:rPr lang="fr-FR" sz="2400" dirty="0"/>
              <a:t>, javascript, connus et maitrisés par l’équipe</a:t>
            </a:r>
          </a:p>
          <a:p>
            <a:r>
              <a:rPr lang="fr-FR" sz="2400" dirty="0"/>
              <a:t>- Code documenté</a:t>
            </a:r>
          </a:p>
          <a:p>
            <a:r>
              <a:rPr lang="fr-FR" sz="2400" dirty="0"/>
              <a:t>- Contient tous les fonctionnalités attendues d’un </a:t>
            </a:r>
            <a:r>
              <a:rPr lang="fr-FR" sz="2400" dirty="0" err="1"/>
              <a:t>framework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C3804F2-9707-7791-02FE-20B4454F2FD6}"/>
              </a:ext>
            </a:extLst>
          </p:cNvPr>
          <p:cNvSpPr txBox="1"/>
          <p:nvPr/>
        </p:nvSpPr>
        <p:spPr>
          <a:xfrm>
            <a:off x="1103526" y="4566802"/>
            <a:ext cx="10314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Kotlin</a:t>
            </a:r>
            <a:r>
              <a:rPr lang="fr-FR" sz="2400" b="1" dirty="0"/>
              <a:t> et Swift pour l’app mobile</a:t>
            </a:r>
            <a:br>
              <a:rPr lang="fr-FR" sz="2400" b="1" dirty="0"/>
            </a:br>
            <a:r>
              <a:rPr lang="fr-FR" sz="2400" dirty="0"/>
              <a:t>- Langages natifs et portés par </a:t>
            </a:r>
            <a:r>
              <a:rPr lang="fr-FR" sz="2400" dirty="0" err="1"/>
              <a:t>android</a:t>
            </a:r>
            <a:r>
              <a:rPr lang="fr-FR" sz="2400" dirty="0"/>
              <a:t> et </a:t>
            </a:r>
            <a:r>
              <a:rPr lang="fr-FR" sz="2400" dirty="0" err="1"/>
              <a:t>apple</a:t>
            </a:r>
            <a:endParaRPr lang="fr-FR" sz="2400" dirty="0"/>
          </a:p>
          <a:p>
            <a:r>
              <a:rPr lang="fr-FR" sz="2400" dirty="0"/>
              <a:t>- Maitrisés par le développeur </a:t>
            </a:r>
            <a:r>
              <a:rPr lang="fr-FR" sz="2400" dirty="0" err="1"/>
              <a:t>préssenti</a:t>
            </a:r>
            <a:r>
              <a:rPr lang="fr-FR" sz="2400" dirty="0"/>
              <a:t> sur le projet</a:t>
            </a:r>
          </a:p>
        </p:txBody>
      </p:sp>
    </p:spTree>
    <p:extLst>
      <p:ext uri="{BB962C8B-B14F-4D97-AF65-F5344CB8AC3E}">
        <p14:creationId xmlns:p14="http://schemas.microsoft.com/office/powerpoint/2010/main" val="1391626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27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Vue générale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D07ECDB-B03F-7302-2BD3-9E84595EC406}"/>
              </a:ext>
            </a:extLst>
          </p:cNvPr>
          <p:cNvSpPr txBox="1"/>
          <p:nvPr/>
        </p:nvSpPr>
        <p:spPr>
          <a:xfrm>
            <a:off x="2407641" y="1823697"/>
            <a:ext cx="5587068" cy="1754326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fr-FR" dirty="0" err="1"/>
              <a:t>Dolibarr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Gère les formulaires de signalement</a:t>
            </a:r>
          </a:p>
          <a:p>
            <a:pPr marL="285750" indent="-285750">
              <a:buFontTx/>
              <a:buChar char="-"/>
            </a:pPr>
            <a:r>
              <a:rPr lang="fr-FR" dirty="0"/>
              <a:t>Gère les signalements obtenus</a:t>
            </a:r>
          </a:p>
          <a:p>
            <a:pPr marL="285750" indent="-285750">
              <a:buFontTx/>
              <a:buChar char="-"/>
            </a:pPr>
            <a:r>
              <a:rPr lang="fr-FR" dirty="0"/>
              <a:t>Gère les échantillons et les envois reçus</a:t>
            </a:r>
          </a:p>
          <a:p>
            <a:pPr marL="285750" indent="-285750">
              <a:buFontTx/>
              <a:buChar char="-"/>
            </a:pPr>
            <a:r>
              <a:rPr lang="fr-FR" dirty="0"/>
              <a:t>Gère les résultats associés</a:t>
            </a:r>
          </a:p>
          <a:p>
            <a:pPr marL="285750" indent="-285750">
              <a:buFontTx/>
              <a:buChar char="-"/>
            </a:pPr>
            <a:r>
              <a:rPr lang="fr-FR" dirty="0"/>
              <a:t>Gères les push, les infos et le </a:t>
            </a:r>
            <a:r>
              <a:rPr lang="fr-FR" dirty="0" err="1"/>
              <a:t>onboarding</a:t>
            </a:r>
            <a:r>
              <a:rPr lang="fr-FR" dirty="0"/>
              <a:t> des app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EB11363-2C1C-48EE-9E62-A93351C60484}"/>
              </a:ext>
            </a:extLst>
          </p:cNvPr>
          <p:cNvSpPr txBox="1"/>
          <p:nvPr/>
        </p:nvSpPr>
        <p:spPr>
          <a:xfrm>
            <a:off x="4019726" y="472300"/>
            <a:ext cx="1676400" cy="3693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App mobile </a:t>
            </a:r>
            <a:r>
              <a:rPr lang="fr-FR" dirty="0" err="1"/>
              <a:t>ios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3FFFDC4-8EE9-2058-8E17-88406023C1C2}"/>
              </a:ext>
            </a:extLst>
          </p:cNvPr>
          <p:cNvSpPr txBox="1"/>
          <p:nvPr/>
        </p:nvSpPr>
        <p:spPr>
          <a:xfrm>
            <a:off x="6315027" y="472300"/>
            <a:ext cx="2094451" cy="3693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App mobile </a:t>
            </a:r>
            <a:r>
              <a:rPr lang="fr-FR" dirty="0" err="1"/>
              <a:t>android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75DB899-D7FB-B894-EFDB-529E639AA06F}"/>
              </a:ext>
            </a:extLst>
          </p:cNvPr>
          <p:cNvSpPr txBox="1"/>
          <p:nvPr/>
        </p:nvSpPr>
        <p:spPr>
          <a:xfrm>
            <a:off x="9028379" y="479329"/>
            <a:ext cx="2821659" cy="3693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Portail de signalement web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3D803FA-2B36-8A08-8577-F9832BE1352A}"/>
              </a:ext>
            </a:extLst>
          </p:cNvPr>
          <p:cNvSpPr txBox="1"/>
          <p:nvPr/>
        </p:nvSpPr>
        <p:spPr>
          <a:xfrm>
            <a:off x="9378509" y="2504519"/>
            <a:ext cx="2471529" cy="3693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Site internet du projet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861C123-54E6-ACF4-0BB1-69F03785B6E9}"/>
              </a:ext>
            </a:extLst>
          </p:cNvPr>
          <p:cNvSpPr txBox="1"/>
          <p:nvPr/>
        </p:nvSpPr>
        <p:spPr>
          <a:xfrm>
            <a:off x="8194510" y="4178816"/>
            <a:ext cx="3575380" cy="3693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Interface pour Equipe du projet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B794A36-F8AD-9EE6-C19F-8D0B7115787B}"/>
              </a:ext>
            </a:extLst>
          </p:cNvPr>
          <p:cNvSpPr txBox="1"/>
          <p:nvPr/>
        </p:nvSpPr>
        <p:spPr>
          <a:xfrm>
            <a:off x="6096000" y="5043972"/>
            <a:ext cx="3575380" cy="3693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Interface pour saisie bénévole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AC3C6A4-C04D-3A49-F2D4-CA62E611640C}"/>
              </a:ext>
            </a:extLst>
          </p:cNvPr>
          <p:cNvSpPr txBox="1"/>
          <p:nvPr/>
        </p:nvSpPr>
        <p:spPr>
          <a:xfrm>
            <a:off x="1842665" y="5043972"/>
            <a:ext cx="3575380" cy="3693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Interface API partenaires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8F943B3-8BAC-30EE-0C25-620792AA2249}"/>
              </a:ext>
            </a:extLst>
          </p:cNvPr>
          <p:cNvSpPr txBox="1"/>
          <p:nvPr/>
        </p:nvSpPr>
        <p:spPr>
          <a:xfrm>
            <a:off x="266933" y="4053201"/>
            <a:ext cx="3575380" cy="3693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Interface API scientifiques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31B6DFD-DBA6-67F1-55A0-30F9673CCAB0}"/>
              </a:ext>
            </a:extLst>
          </p:cNvPr>
          <p:cNvCxnSpPr/>
          <p:nvPr/>
        </p:nvCxnSpPr>
        <p:spPr>
          <a:xfrm>
            <a:off x="4790114" y="990600"/>
            <a:ext cx="0" cy="6704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258B00BA-3474-CD44-828E-363980389BC1}"/>
              </a:ext>
            </a:extLst>
          </p:cNvPr>
          <p:cNvCxnSpPr/>
          <p:nvPr/>
        </p:nvCxnSpPr>
        <p:spPr>
          <a:xfrm>
            <a:off x="7157207" y="990600"/>
            <a:ext cx="0" cy="6704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3DD3CC01-BCA3-23EA-115D-EECEE32B4785}"/>
              </a:ext>
            </a:extLst>
          </p:cNvPr>
          <p:cNvCxnSpPr>
            <a:cxnSpLocks/>
          </p:cNvCxnSpPr>
          <p:nvPr/>
        </p:nvCxnSpPr>
        <p:spPr>
          <a:xfrm flipH="1">
            <a:off x="9220899" y="990600"/>
            <a:ext cx="694888" cy="7389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D09C644-E4AF-C74B-A6DA-0582A80E955C}"/>
              </a:ext>
            </a:extLst>
          </p:cNvPr>
          <p:cNvCxnSpPr>
            <a:cxnSpLocks/>
          </p:cNvCxnSpPr>
          <p:nvPr/>
        </p:nvCxnSpPr>
        <p:spPr>
          <a:xfrm flipH="1">
            <a:off x="8261544" y="2679104"/>
            <a:ext cx="69811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01E090D-3434-A251-5F27-ABE7FD9E4494}"/>
              </a:ext>
            </a:extLst>
          </p:cNvPr>
          <p:cNvCxnSpPr>
            <a:cxnSpLocks/>
          </p:cNvCxnSpPr>
          <p:nvPr/>
        </p:nvCxnSpPr>
        <p:spPr>
          <a:xfrm>
            <a:off x="7727659" y="3693062"/>
            <a:ext cx="376106" cy="3601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718EFF2-C129-00C6-F147-B58F00D024E2}"/>
              </a:ext>
            </a:extLst>
          </p:cNvPr>
          <p:cNvCxnSpPr/>
          <p:nvPr/>
        </p:nvCxnSpPr>
        <p:spPr>
          <a:xfrm>
            <a:off x="7014594" y="3843606"/>
            <a:ext cx="0" cy="6704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6BD0DFD-C45E-BC8D-8B1B-76B3E8A5F4D7}"/>
              </a:ext>
            </a:extLst>
          </p:cNvPr>
          <p:cNvCxnSpPr/>
          <p:nvPr/>
        </p:nvCxnSpPr>
        <p:spPr>
          <a:xfrm>
            <a:off x="5068348" y="3929244"/>
            <a:ext cx="0" cy="6704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5CD03AEA-CD29-0D65-A705-69D05C0D6FE3}"/>
              </a:ext>
            </a:extLst>
          </p:cNvPr>
          <p:cNvCxnSpPr>
            <a:cxnSpLocks/>
          </p:cNvCxnSpPr>
          <p:nvPr/>
        </p:nvCxnSpPr>
        <p:spPr>
          <a:xfrm flipH="1">
            <a:off x="4118994" y="3640337"/>
            <a:ext cx="437626" cy="4786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821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28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Vue générale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8B6887-A27C-0B5A-B24F-977A31F65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53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29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Vue générale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5D61AC3-1603-D219-2BA6-F1D7C599D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05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re 2">
            <a:extLst>
              <a:ext uri="{FF2B5EF4-FFF2-40B4-BE49-F238E27FC236}">
                <a16:creationId xmlns:a16="http://schemas.microsoft.com/office/drawing/2014/main" id="{478D7396-10B6-4AE0-B644-CC526DE5109E}"/>
              </a:ext>
            </a:extLst>
          </p:cNvPr>
          <p:cNvSpPr txBox="1">
            <a:spLocks/>
          </p:cNvSpPr>
          <p:nvPr/>
        </p:nvSpPr>
        <p:spPr>
          <a:xfrm>
            <a:off x="1636206" y="116632"/>
            <a:ext cx="8930203" cy="65669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endParaRPr lang="fr-FR" sz="2700" b="0" kern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833E3E-79D1-4DA6-9992-605CB5DA4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7618-AA22-46BD-A8E3-71D729F64277}" type="slidenum">
              <a:rPr lang="fr-FR" smtClean="0"/>
              <a:t>3</a:t>
            </a:fld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861C4A1E-9ED1-4A34-B329-760574D1B9A5}"/>
              </a:ext>
            </a:extLst>
          </p:cNvPr>
          <p:cNvSpPr txBox="1">
            <a:spLocks/>
          </p:cNvSpPr>
          <p:nvPr/>
        </p:nvSpPr>
        <p:spPr>
          <a:xfrm>
            <a:off x="938427" y="1"/>
            <a:ext cx="7113373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>
                <a:solidFill>
                  <a:srgbClr val="25A89F"/>
                </a:solidFill>
              </a:rPr>
              <a:t>Quel est le but ?</a:t>
            </a:r>
          </a:p>
        </p:txBody>
      </p:sp>
      <p:sp>
        <p:nvSpPr>
          <p:cNvPr id="41" name="Espace réservé du contenu 12">
            <a:extLst>
              <a:ext uri="{FF2B5EF4-FFF2-40B4-BE49-F238E27FC236}">
                <a16:creationId xmlns:a16="http://schemas.microsoft.com/office/drawing/2014/main" id="{DEF1EEC3-F378-4C8F-9713-67C830C49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3697"/>
            <a:ext cx="10731500" cy="44116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>
                <a:latin typeface="Calibri"/>
                <a:cs typeface="Calibri"/>
              </a:rPr>
              <a:t>Comprendre l’écologie des tiques qui piquent et des maladies qu’elles transmettent afin d’améliorer la prévention </a:t>
            </a:r>
          </a:p>
        </p:txBody>
      </p:sp>
    </p:spTree>
    <p:extLst>
      <p:ext uri="{BB962C8B-B14F-4D97-AF65-F5344CB8AC3E}">
        <p14:creationId xmlns:p14="http://schemas.microsoft.com/office/powerpoint/2010/main" val="4812884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30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Vue générale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B70DE6-19E8-404A-B0BD-A4B75C4F9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52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31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Vue générale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54857D9-CE02-432C-B28B-1439D2A98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13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32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Vue générale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153CDC-1F20-A9AD-BCC4-00962FBBF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90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33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Vue générale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5CFFEE8-E34E-B026-5CAF-09F5B664C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06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34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Vue générale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347E8A-DE7E-897D-9AAA-AE074ACDC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11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35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Vue générale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8E54FC-0B0B-0470-9D8D-5A52F7B08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21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36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Vue générale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1D7D51-B734-71A5-3FEF-77EBD4717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47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37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Travailler le design et l’ergonomie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02D89BF-EEE3-530D-A9BB-1CFA2B4AD5DE}"/>
              </a:ext>
            </a:extLst>
          </p:cNvPr>
          <p:cNvSpPr txBox="1"/>
          <p:nvPr/>
        </p:nvSpPr>
        <p:spPr>
          <a:xfrm>
            <a:off x="866513" y="1536174"/>
            <a:ext cx="104589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Résultat du travail avec un </a:t>
            </a:r>
            <a:r>
              <a:rPr lang="fr-FR" sz="2400" dirty="0" err="1"/>
              <a:t>Ux</a:t>
            </a:r>
            <a:r>
              <a:rPr lang="fr-FR" sz="2400" dirty="0"/>
              <a:t> Designer :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pPr algn="ctr"/>
            <a:r>
              <a:rPr lang="fr-FR" dirty="0">
                <a:solidFill>
                  <a:srgbClr val="002E37"/>
                </a:solidFill>
                <a:latin typeface="AvenirNextLTPro-Cn"/>
              </a:rPr>
              <a:t>N</a:t>
            </a:r>
            <a:r>
              <a:rPr lang="fr-FR" sz="1800" b="0" i="0" u="none" strike="noStrike" baseline="0" dirty="0">
                <a:solidFill>
                  <a:srgbClr val="002E37"/>
                </a:solidFill>
                <a:latin typeface="AvenirNextLTPro-Cn"/>
              </a:rPr>
              <a:t>ous avons récolté autant de signalement sur la saison 2020 en 6 mois avec la nouvelle application que sur les 3 années précédentes du programme. Il ne faut donc pas sous-estimer ce poste !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778641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38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Quelques fonctionnalités intéressantes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02D89BF-EEE3-530D-A9BB-1CFA2B4AD5DE}"/>
              </a:ext>
            </a:extLst>
          </p:cNvPr>
          <p:cNvSpPr txBox="1"/>
          <p:nvPr/>
        </p:nvSpPr>
        <p:spPr>
          <a:xfrm>
            <a:off x="866513" y="1536174"/>
            <a:ext cx="104589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dirty="0"/>
              <a:t>Des notifications push manuelles et automatiques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Création de profils de personnes et d’animaux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Signalement hors ligne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Forcer la mise à jour de l’application depuis </a:t>
            </a:r>
            <a:r>
              <a:rPr lang="fr-FR" sz="2400" dirty="0" err="1"/>
              <a:t>dolibarr</a:t>
            </a:r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dirty="0"/>
              <a:t>Reverse </a:t>
            </a:r>
            <a:r>
              <a:rPr lang="fr-FR" sz="2400" dirty="0" err="1"/>
              <a:t>geocoding</a:t>
            </a:r>
            <a:r>
              <a:rPr lang="fr-FR" sz="2400" dirty="0"/>
              <a:t> depuis les coordonnées GPS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Choix de crypter ou non chaque champ de formulaire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Toutes communications en SSL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Champs conditionnels de formulaires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Mise en place d’une API </a:t>
            </a:r>
            <a:r>
              <a:rPr lang="fr-FR" sz="2400" dirty="0" err="1"/>
              <a:t>Rest</a:t>
            </a:r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dirty="0"/>
              <a:t>Envoi de mails en masse pour les accusés de réception</a:t>
            </a:r>
          </a:p>
        </p:txBody>
      </p:sp>
    </p:spTree>
    <p:extLst>
      <p:ext uri="{BB962C8B-B14F-4D97-AF65-F5344CB8AC3E}">
        <p14:creationId xmlns:p14="http://schemas.microsoft.com/office/powerpoint/2010/main" val="1475394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39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Documentation, documentation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02D89BF-EEE3-530D-A9BB-1CFA2B4AD5DE}"/>
              </a:ext>
            </a:extLst>
          </p:cNvPr>
          <p:cNvSpPr txBox="1"/>
          <p:nvPr/>
        </p:nvSpPr>
        <p:spPr>
          <a:xfrm>
            <a:off x="866513" y="1536174"/>
            <a:ext cx="104589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dirty="0"/>
              <a:t>Soyez rigoureux sur la </a:t>
            </a:r>
            <a:r>
              <a:rPr lang="fr-FR" sz="2400" dirty="0" err="1"/>
              <a:t>documention</a:t>
            </a:r>
            <a:r>
              <a:rPr lang="fr-FR" sz="2400" dirty="0"/>
              <a:t> technique du code en utilisant les normes en vigueur (</a:t>
            </a:r>
            <a:r>
              <a:rPr lang="fr-FR" sz="2400" dirty="0" err="1"/>
              <a:t>docblocker</a:t>
            </a:r>
            <a:r>
              <a:rPr lang="fr-FR" sz="2400" dirty="0"/>
              <a:t> par exemple)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Tenez à jour une documentation utilisateur et mémorielle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Tenez à jour une nomenclature pour les données collectées</a:t>
            </a:r>
          </a:p>
          <a:p>
            <a:pPr marL="285750" indent="-285750">
              <a:buFontTx/>
              <a:buChar char="-"/>
            </a:pPr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dirty="0"/>
              <a:t>Exemple → </a:t>
            </a:r>
            <a:r>
              <a:rPr lang="fr-FR" sz="2400" dirty="0">
                <a:hlinkClick r:id="rId3"/>
              </a:rPr>
              <a:t>https://iouston.github.io/tiquotheque-documentation/#/nomenclature_champs_formulaire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177186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re 2">
            <a:extLst>
              <a:ext uri="{FF2B5EF4-FFF2-40B4-BE49-F238E27FC236}">
                <a16:creationId xmlns:a16="http://schemas.microsoft.com/office/drawing/2014/main" id="{478D7396-10B6-4AE0-B644-CC526DE5109E}"/>
              </a:ext>
            </a:extLst>
          </p:cNvPr>
          <p:cNvSpPr txBox="1">
            <a:spLocks/>
          </p:cNvSpPr>
          <p:nvPr/>
        </p:nvSpPr>
        <p:spPr>
          <a:xfrm>
            <a:off x="1636206" y="116632"/>
            <a:ext cx="8930203" cy="65669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endParaRPr lang="fr-FR" sz="2700" b="0" kern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833E3E-79D1-4DA6-9992-605CB5DA4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7618-AA22-46BD-A8E3-71D729F64277}" type="slidenum">
              <a:rPr lang="fr-FR" smtClean="0"/>
              <a:t>4</a:t>
            </a:fld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861C4A1E-9ED1-4A34-B329-760574D1B9A5}"/>
              </a:ext>
            </a:extLst>
          </p:cNvPr>
          <p:cNvSpPr txBox="1">
            <a:spLocks/>
          </p:cNvSpPr>
          <p:nvPr/>
        </p:nvSpPr>
        <p:spPr>
          <a:xfrm>
            <a:off x="938427" y="1"/>
            <a:ext cx="7113373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>
                <a:solidFill>
                  <a:srgbClr val="25A89F"/>
                </a:solidFill>
              </a:rPr>
              <a:t>Comment ça marche ?</a:t>
            </a:r>
          </a:p>
        </p:txBody>
      </p:sp>
      <p:sp>
        <p:nvSpPr>
          <p:cNvPr id="41" name="Espace réservé du contenu 12">
            <a:extLst>
              <a:ext uri="{FF2B5EF4-FFF2-40B4-BE49-F238E27FC236}">
                <a16:creationId xmlns:a16="http://schemas.microsoft.com/office/drawing/2014/main" id="{DEF1EEC3-F378-4C8F-9713-67C830C49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00" y="943332"/>
            <a:ext cx="10731500" cy="825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>
                <a:latin typeface="Calibri"/>
                <a:cs typeface="Calibri"/>
              </a:rPr>
              <a:t>A travers plusieurs actions :</a:t>
            </a:r>
          </a:p>
        </p:txBody>
      </p:sp>
      <p:sp>
        <p:nvSpPr>
          <p:cNvPr id="9" name="Espace réservé du numéro de diapositive 15">
            <a:extLst>
              <a:ext uri="{FF2B5EF4-FFF2-40B4-BE49-F238E27FC236}">
                <a16:creationId xmlns:a16="http://schemas.microsoft.com/office/drawing/2014/main" id="{A7A404E7-4573-2286-3EFA-0EA217F052BB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00D797-E440-453A-A64A-831D51E39C17}" type="slidenum">
              <a:rPr lang="fr-FR" smtClean="0"/>
              <a:pPr/>
              <a:t>4</a:t>
            </a:fld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4342468-969B-701F-5512-0D45CACB94E1}"/>
              </a:ext>
            </a:extLst>
          </p:cNvPr>
          <p:cNvGrpSpPr/>
          <p:nvPr/>
        </p:nvGrpSpPr>
        <p:grpSpPr>
          <a:xfrm>
            <a:off x="3689789" y="977900"/>
            <a:ext cx="5771711" cy="5263308"/>
            <a:chOff x="2859210" y="1458167"/>
            <a:chExt cx="5771711" cy="5263308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8E3C0133-3B70-A20C-0698-2F3D7C0B6538}"/>
                </a:ext>
              </a:extLst>
            </p:cNvPr>
            <p:cNvSpPr/>
            <p:nvPr/>
          </p:nvSpPr>
          <p:spPr>
            <a:xfrm>
              <a:off x="3100080" y="1491638"/>
              <a:ext cx="5229837" cy="5229837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37239DBA-D999-65B4-D406-F0F0C5C42968}"/>
                </a:ext>
              </a:extLst>
            </p:cNvPr>
            <p:cNvSpPr/>
            <p:nvPr/>
          </p:nvSpPr>
          <p:spPr>
            <a:xfrm>
              <a:off x="3605534" y="1971295"/>
              <a:ext cx="2009104" cy="2095605"/>
            </a:xfrm>
            <a:custGeom>
              <a:avLst/>
              <a:gdLst>
                <a:gd name="connsiteX0" fmla="*/ 0 w 2009104"/>
                <a:gd name="connsiteY0" fmla="*/ 334857 h 2095605"/>
                <a:gd name="connsiteX1" fmla="*/ 334857 w 2009104"/>
                <a:gd name="connsiteY1" fmla="*/ 0 h 2095605"/>
                <a:gd name="connsiteX2" fmla="*/ 1674247 w 2009104"/>
                <a:gd name="connsiteY2" fmla="*/ 0 h 2095605"/>
                <a:gd name="connsiteX3" fmla="*/ 2009104 w 2009104"/>
                <a:gd name="connsiteY3" fmla="*/ 334857 h 2095605"/>
                <a:gd name="connsiteX4" fmla="*/ 2009104 w 2009104"/>
                <a:gd name="connsiteY4" fmla="*/ 1760748 h 2095605"/>
                <a:gd name="connsiteX5" fmla="*/ 1674247 w 2009104"/>
                <a:gd name="connsiteY5" fmla="*/ 2095605 h 2095605"/>
                <a:gd name="connsiteX6" fmla="*/ 334857 w 2009104"/>
                <a:gd name="connsiteY6" fmla="*/ 2095605 h 2095605"/>
                <a:gd name="connsiteX7" fmla="*/ 0 w 2009104"/>
                <a:gd name="connsiteY7" fmla="*/ 1760748 h 2095605"/>
                <a:gd name="connsiteX8" fmla="*/ 0 w 2009104"/>
                <a:gd name="connsiteY8" fmla="*/ 334857 h 20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9104" h="2095605">
                  <a:moveTo>
                    <a:pt x="0" y="334857"/>
                  </a:moveTo>
                  <a:cubicBezTo>
                    <a:pt x="0" y="149921"/>
                    <a:pt x="149921" y="0"/>
                    <a:pt x="334857" y="0"/>
                  </a:cubicBezTo>
                  <a:lnTo>
                    <a:pt x="1674247" y="0"/>
                  </a:lnTo>
                  <a:cubicBezTo>
                    <a:pt x="1859183" y="0"/>
                    <a:pt x="2009104" y="149921"/>
                    <a:pt x="2009104" y="334857"/>
                  </a:cubicBezTo>
                  <a:lnTo>
                    <a:pt x="2009104" y="1760748"/>
                  </a:lnTo>
                  <a:cubicBezTo>
                    <a:pt x="2009104" y="1945684"/>
                    <a:pt x="1859183" y="2095605"/>
                    <a:pt x="1674247" y="2095605"/>
                  </a:cubicBezTo>
                  <a:lnTo>
                    <a:pt x="334857" y="2095605"/>
                  </a:lnTo>
                  <a:cubicBezTo>
                    <a:pt x="149921" y="2095605"/>
                    <a:pt x="0" y="1945684"/>
                    <a:pt x="0" y="1760748"/>
                  </a:cubicBezTo>
                  <a:lnTo>
                    <a:pt x="0" y="334857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66656" tIns="166656" rIns="166656" bIns="16665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Font typeface="Arial"/>
                <a:buNone/>
              </a:pPr>
              <a:r>
                <a:rPr lang="fr-FR" sz="1800" b="1" kern="1200" dirty="0">
                  <a:solidFill>
                    <a:schemeClr val="tx1"/>
                  </a:solidFill>
                </a:rPr>
                <a:t>Collecter 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fr-FR" sz="1800" kern="1200" dirty="0">
                  <a:solidFill>
                    <a:schemeClr val="tx1"/>
                  </a:solidFill>
                </a:rPr>
                <a:t>des données et des tiques pour acquérir des connaissances nouvelles sur     les risques</a:t>
              </a: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911EAA3A-B26F-BF1B-1E47-06F4C1046131}"/>
                </a:ext>
              </a:extLst>
            </p:cNvPr>
            <p:cNvSpPr/>
            <p:nvPr/>
          </p:nvSpPr>
          <p:spPr>
            <a:xfrm>
              <a:off x="5714998" y="1955799"/>
              <a:ext cx="2152139" cy="2021984"/>
            </a:xfrm>
            <a:custGeom>
              <a:avLst/>
              <a:gdLst>
                <a:gd name="connsiteX0" fmla="*/ 0 w 2152139"/>
                <a:gd name="connsiteY0" fmla="*/ 337004 h 2021984"/>
                <a:gd name="connsiteX1" fmla="*/ 337004 w 2152139"/>
                <a:gd name="connsiteY1" fmla="*/ 0 h 2021984"/>
                <a:gd name="connsiteX2" fmla="*/ 1815135 w 2152139"/>
                <a:gd name="connsiteY2" fmla="*/ 0 h 2021984"/>
                <a:gd name="connsiteX3" fmla="*/ 2152139 w 2152139"/>
                <a:gd name="connsiteY3" fmla="*/ 337004 h 2021984"/>
                <a:gd name="connsiteX4" fmla="*/ 2152139 w 2152139"/>
                <a:gd name="connsiteY4" fmla="*/ 1684980 h 2021984"/>
                <a:gd name="connsiteX5" fmla="*/ 1815135 w 2152139"/>
                <a:gd name="connsiteY5" fmla="*/ 2021984 h 2021984"/>
                <a:gd name="connsiteX6" fmla="*/ 337004 w 2152139"/>
                <a:gd name="connsiteY6" fmla="*/ 2021984 h 2021984"/>
                <a:gd name="connsiteX7" fmla="*/ 0 w 2152139"/>
                <a:gd name="connsiteY7" fmla="*/ 1684980 h 2021984"/>
                <a:gd name="connsiteX8" fmla="*/ 0 w 2152139"/>
                <a:gd name="connsiteY8" fmla="*/ 337004 h 2021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2139" h="2021984">
                  <a:moveTo>
                    <a:pt x="0" y="337004"/>
                  </a:moveTo>
                  <a:cubicBezTo>
                    <a:pt x="0" y="150882"/>
                    <a:pt x="150882" y="0"/>
                    <a:pt x="337004" y="0"/>
                  </a:cubicBezTo>
                  <a:lnTo>
                    <a:pt x="1815135" y="0"/>
                  </a:lnTo>
                  <a:cubicBezTo>
                    <a:pt x="2001257" y="0"/>
                    <a:pt x="2152139" y="150882"/>
                    <a:pt x="2152139" y="337004"/>
                  </a:cubicBezTo>
                  <a:lnTo>
                    <a:pt x="2152139" y="1684980"/>
                  </a:lnTo>
                  <a:cubicBezTo>
                    <a:pt x="2152139" y="1871102"/>
                    <a:pt x="2001257" y="2021984"/>
                    <a:pt x="1815135" y="2021984"/>
                  </a:cubicBezTo>
                  <a:lnTo>
                    <a:pt x="337004" y="2021984"/>
                  </a:lnTo>
                  <a:cubicBezTo>
                    <a:pt x="150882" y="2021984"/>
                    <a:pt x="0" y="1871102"/>
                    <a:pt x="0" y="1684980"/>
                  </a:cubicBezTo>
                  <a:lnTo>
                    <a:pt x="0" y="337004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167285" tIns="167285" rIns="167285" bIns="167285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Font typeface="Arial"/>
                <a:buNone/>
              </a:pPr>
              <a:r>
                <a:rPr lang="fr-FR" sz="1800" b="1" kern="1200" dirty="0">
                  <a:solidFill>
                    <a:schemeClr val="tx1"/>
                  </a:solidFill>
                </a:rPr>
                <a:t>Sensibiliser </a:t>
              </a:r>
              <a:r>
                <a:rPr lang="fr-FR" sz="1800" kern="1200" dirty="0">
                  <a:solidFill>
                    <a:schemeClr val="tx1"/>
                  </a:solidFill>
                </a:rPr>
                <a:t>et </a:t>
              </a:r>
              <a:r>
                <a:rPr lang="fr-FR" sz="1800" b="1" kern="1200" dirty="0">
                  <a:solidFill>
                    <a:schemeClr val="tx1"/>
                  </a:solidFill>
                </a:rPr>
                <a:t>former</a:t>
              </a:r>
              <a:r>
                <a:rPr lang="fr-FR" sz="1800" kern="1200" dirty="0">
                  <a:solidFill>
                    <a:schemeClr val="tx1"/>
                  </a:solidFill>
                </a:rPr>
                <a:t> les citoyens et professionnels aux risques et </a:t>
              </a:r>
              <a:r>
                <a:rPr lang="fr-FR" sz="1800" b="0" kern="1200" dirty="0">
                  <a:solidFill>
                    <a:schemeClr val="tx1"/>
                  </a:solidFill>
                </a:rPr>
                <a:t>bonnes pratiques</a:t>
              </a:r>
              <a:endParaRPr lang="fr-FR" sz="18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3A45D682-14B4-9449-5A9C-B138B7B02689}"/>
                </a:ext>
              </a:extLst>
            </p:cNvPr>
            <p:cNvSpPr/>
            <p:nvPr/>
          </p:nvSpPr>
          <p:spPr>
            <a:xfrm>
              <a:off x="3578520" y="4234562"/>
              <a:ext cx="2036118" cy="2021984"/>
            </a:xfrm>
            <a:custGeom>
              <a:avLst/>
              <a:gdLst>
                <a:gd name="connsiteX0" fmla="*/ 0 w 2036118"/>
                <a:gd name="connsiteY0" fmla="*/ 337004 h 2021984"/>
                <a:gd name="connsiteX1" fmla="*/ 337004 w 2036118"/>
                <a:gd name="connsiteY1" fmla="*/ 0 h 2021984"/>
                <a:gd name="connsiteX2" fmla="*/ 1699114 w 2036118"/>
                <a:gd name="connsiteY2" fmla="*/ 0 h 2021984"/>
                <a:gd name="connsiteX3" fmla="*/ 2036118 w 2036118"/>
                <a:gd name="connsiteY3" fmla="*/ 337004 h 2021984"/>
                <a:gd name="connsiteX4" fmla="*/ 2036118 w 2036118"/>
                <a:gd name="connsiteY4" fmla="*/ 1684980 h 2021984"/>
                <a:gd name="connsiteX5" fmla="*/ 1699114 w 2036118"/>
                <a:gd name="connsiteY5" fmla="*/ 2021984 h 2021984"/>
                <a:gd name="connsiteX6" fmla="*/ 337004 w 2036118"/>
                <a:gd name="connsiteY6" fmla="*/ 2021984 h 2021984"/>
                <a:gd name="connsiteX7" fmla="*/ 0 w 2036118"/>
                <a:gd name="connsiteY7" fmla="*/ 1684980 h 2021984"/>
                <a:gd name="connsiteX8" fmla="*/ 0 w 2036118"/>
                <a:gd name="connsiteY8" fmla="*/ 337004 h 2021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6118" h="2021984">
                  <a:moveTo>
                    <a:pt x="0" y="337004"/>
                  </a:moveTo>
                  <a:cubicBezTo>
                    <a:pt x="0" y="150882"/>
                    <a:pt x="150882" y="0"/>
                    <a:pt x="337004" y="0"/>
                  </a:cubicBezTo>
                  <a:lnTo>
                    <a:pt x="1699114" y="0"/>
                  </a:lnTo>
                  <a:cubicBezTo>
                    <a:pt x="1885236" y="0"/>
                    <a:pt x="2036118" y="150882"/>
                    <a:pt x="2036118" y="337004"/>
                  </a:cubicBezTo>
                  <a:lnTo>
                    <a:pt x="2036118" y="1684980"/>
                  </a:lnTo>
                  <a:cubicBezTo>
                    <a:pt x="2036118" y="1871102"/>
                    <a:pt x="1885236" y="2021984"/>
                    <a:pt x="1699114" y="2021984"/>
                  </a:cubicBezTo>
                  <a:lnTo>
                    <a:pt x="337004" y="2021984"/>
                  </a:lnTo>
                  <a:cubicBezTo>
                    <a:pt x="150882" y="2021984"/>
                    <a:pt x="0" y="1871102"/>
                    <a:pt x="0" y="1684980"/>
                  </a:cubicBezTo>
                  <a:lnTo>
                    <a:pt x="0" y="337004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67285" tIns="167285" rIns="167285" bIns="167285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/>
                <a:buNone/>
              </a:pPr>
              <a:r>
                <a:rPr lang="fr-FR" sz="1800" kern="1200" dirty="0">
                  <a:solidFill>
                    <a:schemeClr val="tx1"/>
                  </a:solidFill>
                </a:rPr>
                <a:t>Développer des outils innovants pour </a:t>
              </a:r>
              <a:r>
                <a:rPr lang="fr-FR" sz="1800" b="1" kern="1200" dirty="0">
                  <a:solidFill>
                    <a:schemeClr val="tx1"/>
                  </a:solidFill>
                </a:rPr>
                <a:t>prévenir</a:t>
              </a:r>
              <a:r>
                <a:rPr lang="fr-FR" sz="1800" kern="1200" dirty="0">
                  <a:solidFill>
                    <a:schemeClr val="tx1"/>
                  </a:solidFill>
                </a:rPr>
                <a:t> les risques</a:t>
              </a: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56C396-EFE8-75F5-B289-15B501A1EF92}"/>
                </a:ext>
              </a:extLst>
            </p:cNvPr>
            <p:cNvSpPr/>
            <p:nvPr/>
          </p:nvSpPr>
          <p:spPr>
            <a:xfrm>
              <a:off x="5778827" y="4210957"/>
              <a:ext cx="2161279" cy="2021984"/>
            </a:xfrm>
            <a:custGeom>
              <a:avLst/>
              <a:gdLst>
                <a:gd name="connsiteX0" fmla="*/ 0 w 2161279"/>
                <a:gd name="connsiteY0" fmla="*/ 337004 h 2021984"/>
                <a:gd name="connsiteX1" fmla="*/ 337004 w 2161279"/>
                <a:gd name="connsiteY1" fmla="*/ 0 h 2021984"/>
                <a:gd name="connsiteX2" fmla="*/ 1824275 w 2161279"/>
                <a:gd name="connsiteY2" fmla="*/ 0 h 2021984"/>
                <a:gd name="connsiteX3" fmla="*/ 2161279 w 2161279"/>
                <a:gd name="connsiteY3" fmla="*/ 337004 h 2021984"/>
                <a:gd name="connsiteX4" fmla="*/ 2161279 w 2161279"/>
                <a:gd name="connsiteY4" fmla="*/ 1684980 h 2021984"/>
                <a:gd name="connsiteX5" fmla="*/ 1824275 w 2161279"/>
                <a:gd name="connsiteY5" fmla="*/ 2021984 h 2021984"/>
                <a:gd name="connsiteX6" fmla="*/ 337004 w 2161279"/>
                <a:gd name="connsiteY6" fmla="*/ 2021984 h 2021984"/>
                <a:gd name="connsiteX7" fmla="*/ 0 w 2161279"/>
                <a:gd name="connsiteY7" fmla="*/ 1684980 h 2021984"/>
                <a:gd name="connsiteX8" fmla="*/ 0 w 2161279"/>
                <a:gd name="connsiteY8" fmla="*/ 337004 h 2021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1279" h="2021984">
                  <a:moveTo>
                    <a:pt x="0" y="337004"/>
                  </a:moveTo>
                  <a:cubicBezTo>
                    <a:pt x="0" y="150882"/>
                    <a:pt x="150882" y="0"/>
                    <a:pt x="337004" y="0"/>
                  </a:cubicBezTo>
                  <a:lnTo>
                    <a:pt x="1824275" y="0"/>
                  </a:lnTo>
                  <a:cubicBezTo>
                    <a:pt x="2010397" y="0"/>
                    <a:pt x="2161279" y="150882"/>
                    <a:pt x="2161279" y="337004"/>
                  </a:cubicBezTo>
                  <a:lnTo>
                    <a:pt x="2161279" y="1684980"/>
                  </a:lnTo>
                  <a:cubicBezTo>
                    <a:pt x="2161279" y="1871102"/>
                    <a:pt x="2010397" y="2021984"/>
                    <a:pt x="1824275" y="2021984"/>
                  </a:cubicBezTo>
                  <a:lnTo>
                    <a:pt x="337004" y="2021984"/>
                  </a:lnTo>
                  <a:cubicBezTo>
                    <a:pt x="150882" y="2021984"/>
                    <a:pt x="0" y="1871102"/>
                    <a:pt x="0" y="1684980"/>
                  </a:cubicBezTo>
                  <a:lnTo>
                    <a:pt x="0" y="337004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67285" tIns="167285" rIns="167285" bIns="167285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/>
                <a:buNone/>
              </a:pPr>
              <a:r>
                <a:rPr lang="fr-FR" sz="1800" b="1" kern="1200" dirty="0">
                  <a:solidFill>
                    <a:schemeClr val="tx1"/>
                  </a:solidFill>
                </a:rPr>
                <a:t>Sensibiliser</a:t>
              </a:r>
              <a:r>
                <a:rPr lang="fr-FR" sz="1800" kern="1200" dirty="0">
                  <a:solidFill>
                    <a:schemeClr val="tx1"/>
                  </a:solidFill>
                </a:rPr>
                <a:t> à la démarche scientifique et permettre à tout citoyen de </a:t>
              </a:r>
              <a:r>
                <a:rPr lang="fr-FR" sz="1800" b="1" kern="1200" dirty="0">
                  <a:solidFill>
                    <a:srgbClr val="000000"/>
                  </a:solidFill>
                </a:rPr>
                <a:t>participer</a:t>
              </a:r>
              <a:r>
                <a:rPr lang="fr-FR" sz="1800" kern="1200" dirty="0">
                  <a:solidFill>
                    <a:schemeClr val="tx1"/>
                  </a:solidFill>
                </a:rPr>
                <a:t> à la recherche</a:t>
              </a:r>
              <a:endParaRPr lang="fr-FR" sz="1800" b="0" kern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6A938A4-2F8E-843B-4EA1-0D679B8B0DA0}"/>
                </a:ext>
              </a:extLst>
            </p:cNvPr>
            <p:cNvSpPr txBox="1"/>
            <p:nvPr/>
          </p:nvSpPr>
          <p:spPr>
            <a:xfrm rot="16200000">
              <a:off x="1919331" y="3769011"/>
              <a:ext cx="2392817" cy="51305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010785"/>
                </a:avLst>
              </a:prstTxWarp>
              <a:spAutoFit/>
            </a:bodyPr>
            <a:lstStyle/>
            <a:p>
              <a:r>
                <a:rPr lang="fr-FR" sz="2800" b="1" dirty="0">
                  <a:solidFill>
                    <a:srgbClr val="20948B"/>
                  </a:solidFill>
                </a:rPr>
                <a:t>CHERCHEURS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99AEEEF-F75C-1144-95F5-74B4F0E5B22E}"/>
                </a:ext>
              </a:extLst>
            </p:cNvPr>
            <p:cNvSpPr txBox="1"/>
            <p:nvPr/>
          </p:nvSpPr>
          <p:spPr>
            <a:xfrm rot="5729206">
              <a:off x="6997240" y="4070990"/>
              <a:ext cx="2592288" cy="67507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957603"/>
                </a:avLst>
              </a:prstTxWarp>
              <a:spAutoFit/>
            </a:bodyPr>
            <a:lstStyle/>
            <a:p>
              <a:r>
                <a:rPr lang="fr-FR" sz="2800" b="1" dirty="0">
                  <a:solidFill>
                    <a:srgbClr val="20948B"/>
                  </a:solidFill>
                </a:rPr>
                <a:t>CITOYENS</a:t>
              </a:r>
            </a:p>
          </p:txBody>
        </p:sp>
        <p:sp>
          <p:nvSpPr>
            <p:cNvPr id="17" name="Triangle isocèle 16">
              <a:extLst>
                <a:ext uri="{FF2B5EF4-FFF2-40B4-BE49-F238E27FC236}">
                  <a16:creationId xmlns:a16="http://schemas.microsoft.com/office/drawing/2014/main" id="{10257D05-315B-056A-E454-918B613B685D}"/>
                </a:ext>
              </a:extLst>
            </p:cNvPr>
            <p:cNvSpPr/>
            <p:nvPr/>
          </p:nvSpPr>
          <p:spPr>
            <a:xfrm rot="7136863">
              <a:off x="6382326" y="1443384"/>
              <a:ext cx="335560" cy="36512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Triangle isocèle 17">
              <a:extLst>
                <a:ext uri="{FF2B5EF4-FFF2-40B4-BE49-F238E27FC236}">
                  <a16:creationId xmlns:a16="http://schemas.microsoft.com/office/drawing/2014/main" id="{310665C1-F5E1-7CC8-A51F-7B2612C2329A}"/>
                </a:ext>
              </a:extLst>
            </p:cNvPr>
            <p:cNvSpPr/>
            <p:nvPr/>
          </p:nvSpPr>
          <p:spPr>
            <a:xfrm rot="10322287">
              <a:off x="8125603" y="3472060"/>
              <a:ext cx="335560" cy="36512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Triangle isocèle 18">
              <a:extLst>
                <a:ext uri="{FF2B5EF4-FFF2-40B4-BE49-F238E27FC236}">
                  <a16:creationId xmlns:a16="http://schemas.microsoft.com/office/drawing/2014/main" id="{E6CD4484-E2B0-9B7B-CD06-83E553A2351D}"/>
                </a:ext>
              </a:extLst>
            </p:cNvPr>
            <p:cNvSpPr/>
            <p:nvPr/>
          </p:nvSpPr>
          <p:spPr>
            <a:xfrm rot="17697862">
              <a:off x="4442306" y="6286936"/>
              <a:ext cx="335560" cy="36512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Triangle isocèle 19">
              <a:extLst>
                <a:ext uri="{FF2B5EF4-FFF2-40B4-BE49-F238E27FC236}">
                  <a16:creationId xmlns:a16="http://schemas.microsoft.com/office/drawing/2014/main" id="{BDC224FD-5EEF-7F8A-3606-D10DBAA7B129}"/>
                </a:ext>
              </a:extLst>
            </p:cNvPr>
            <p:cNvSpPr/>
            <p:nvPr/>
          </p:nvSpPr>
          <p:spPr>
            <a:xfrm rot="895579">
              <a:off x="3056309" y="3103051"/>
              <a:ext cx="335560" cy="36512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1405904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40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La sécurité en un mot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02D89BF-EEE3-530D-A9BB-1CFA2B4AD5DE}"/>
              </a:ext>
            </a:extLst>
          </p:cNvPr>
          <p:cNvSpPr txBox="1"/>
          <p:nvPr/>
        </p:nvSpPr>
        <p:spPr>
          <a:xfrm>
            <a:off x="866513" y="1536174"/>
            <a:ext cx="10458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dirty="0"/>
              <a:t>Confronter ce que l’on a fait à des experts de la sécurité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Plateforme de bug </a:t>
            </a:r>
            <a:r>
              <a:rPr lang="fr-FR" sz="2400" dirty="0" err="1"/>
              <a:t>bounty</a:t>
            </a:r>
            <a:r>
              <a:rPr lang="fr-FR" sz="2400" dirty="0"/>
              <a:t> existantes et faciles d’accès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Bénéfice de s’appuyer sur un projet existant, bug </a:t>
            </a:r>
            <a:r>
              <a:rPr lang="fr-FR" sz="2400" dirty="0" err="1"/>
              <a:t>bounty</a:t>
            </a:r>
            <a:r>
              <a:rPr lang="fr-FR" sz="2400" dirty="0"/>
              <a:t> permanent !</a:t>
            </a:r>
          </a:p>
        </p:txBody>
      </p:sp>
    </p:spTree>
    <p:extLst>
      <p:ext uri="{BB962C8B-B14F-4D97-AF65-F5344CB8AC3E}">
        <p14:creationId xmlns:p14="http://schemas.microsoft.com/office/powerpoint/2010/main" val="4251533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41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Maintenance et évolution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02D89BF-EEE3-530D-A9BB-1CFA2B4AD5DE}"/>
              </a:ext>
            </a:extLst>
          </p:cNvPr>
          <p:cNvSpPr txBox="1"/>
          <p:nvPr/>
        </p:nvSpPr>
        <p:spPr>
          <a:xfrm>
            <a:off x="866513" y="1536174"/>
            <a:ext cx="10458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dirty="0"/>
              <a:t>Mettre en ligne un application c’est également envisager de devoir le maintenir et le faire évoluer dans la durée.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Prendre en compte ce cout et ce temps dès les choix de départ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Réfléchir si nécessaire au modèle économique du projet et de l’applicatif</a:t>
            </a:r>
          </a:p>
          <a:p>
            <a:pPr marL="285750" indent="-285750">
              <a:buFontTx/>
              <a:buChar char="-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040596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42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Partager et coopérer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02D89BF-EEE3-530D-A9BB-1CFA2B4AD5DE}"/>
              </a:ext>
            </a:extLst>
          </p:cNvPr>
          <p:cNvSpPr txBox="1"/>
          <p:nvPr/>
        </p:nvSpPr>
        <p:spPr>
          <a:xfrm>
            <a:off x="894826" y="2584798"/>
            <a:ext cx="104589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dirty="0"/>
              <a:t>L’esprit et les valeurs de l’open source et des sciences participatives, c’est-à-dire : ensemble pour le bien commun font que ce choix de licence informatique nous semble pertinent</a:t>
            </a:r>
          </a:p>
          <a:p>
            <a:pPr marL="285750" indent="-285750">
              <a:buFontTx/>
              <a:buChar char="-"/>
            </a:pPr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dirty="0"/>
              <a:t>Du coup, </a:t>
            </a:r>
            <a:r>
              <a:rPr lang="fr-FR" sz="2400" dirty="0" err="1"/>
              <a:t>CiTIQUE</a:t>
            </a:r>
            <a:r>
              <a:rPr lang="fr-FR" sz="2400" dirty="0"/>
              <a:t> est enclin à partager ce code pour le faire évoluer et permettre à d’autres d’avancer rapidement dans leurs projets.</a:t>
            </a:r>
          </a:p>
          <a:p>
            <a:pPr marL="285750" indent="-285750">
              <a:buFontTx/>
              <a:buChar char="-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4635553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716DC-F87D-4BDD-AB49-E6A45929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43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F33DE7F-0BDD-44AC-97DC-6230E903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26" y="0"/>
            <a:ext cx="10555074" cy="9906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Pour aller plus lien sur ce thème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02D89BF-EEE3-530D-A9BB-1CFA2B4AD5DE}"/>
              </a:ext>
            </a:extLst>
          </p:cNvPr>
          <p:cNvSpPr txBox="1"/>
          <p:nvPr/>
        </p:nvSpPr>
        <p:spPr>
          <a:xfrm>
            <a:off x="4450534" y="3163639"/>
            <a:ext cx="7570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https://www6.inrae.fr/novae/Les-articles-parus/Les-n-Speciaux/Sciences-et-recherches-participatives-a-INRAE2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27EDC1-51A6-4441-8BFF-0D0BA40F3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096"/>
            <a:ext cx="4110606" cy="579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54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5C7C7D-BF59-4121-BC03-8E329E0E4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D797-E440-453A-A64A-831D51E39C17}" type="slidenum">
              <a:rPr lang="fr-FR" smtClean="0"/>
              <a:t>44</a:t>
            </a:fld>
            <a:endParaRPr lang="fr-FR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Graphique 5">
                <a:extLst>
                  <a:ext uri="{FF2B5EF4-FFF2-40B4-BE49-F238E27FC236}">
                    <a16:creationId xmlns:a16="http://schemas.microsoft.com/office/drawing/2014/main" id="{EBC37DC8-435E-4CF5-87E1-70DB5A7D087B}"/>
                  </a:ext>
                </a:extLst>
              </p:cNvPr>
              <p:cNvGraphicFramePr/>
              <p:nvPr/>
            </p:nvGraphicFramePr>
            <p:xfrm>
              <a:off x="309562" y="1190625"/>
              <a:ext cx="11882438" cy="572452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6" name="Graphique 5">
                <a:extLst>
                  <a:ext uri="{FF2B5EF4-FFF2-40B4-BE49-F238E27FC236}">
                    <a16:creationId xmlns="" xmlns:a16="http://schemas.microsoft.com/office/drawing/2014/main" id="{EBC37DC8-435E-4CF5-87E1-70DB5A7D08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562" y="1190625"/>
                <a:ext cx="11882438" cy="5724525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861C4A1E-9ED1-4A34-B329-760574D1B9A5}"/>
              </a:ext>
            </a:extLst>
          </p:cNvPr>
          <p:cNvSpPr txBox="1">
            <a:spLocks/>
          </p:cNvSpPr>
          <p:nvPr/>
        </p:nvSpPr>
        <p:spPr>
          <a:xfrm>
            <a:off x="938427" y="1"/>
            <a:ext cx="9551773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>
                <a:solidFill>
                  <a:srgbClr val="25A89F"/>
                </a:solidFill>
              </a:rPr>
              <a:t>Sources de financement de </a:t>
            </a:r>
            <a:r>
              <a:rPr lang="fr-FR" sz="2800" b="1" dirty="0" err="1">
                <a:solidFill>
                  <a:srgbClr val="25A89F"/>
                </a:solidFill>
              </a:rPr>
              <a:t>CiTIQUE</a:t>
            </a:r>
            <a:r>
              <a:rPr lang="fr-FR" sz="2800" b="1" dirty="0">
                <a:solidFill>
                  <a:srgbClr val="25A89F"/>
                </a:solidFill>
              </a:rPr>
              <a:t> (2016-2022)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898900" y="1155700"/>
            <a:ext cx="5067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Répartitions des subventions au programme (k€)</a:t>
            </a:r>
          </a:p>
        </p:txBody>
      </p:sp>
    </p:spTree>
    <p:extLst>
      <p:ext uri="{BB962C8B-B14F-4D97-AF65-F5344CB8AC3E}">
        <p14:creationId xmlns:p14="http://schemas.microsoft.com/office/powerpoint/2010/main" val="19085735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2EE4C5-85E5-4E6A-BBDC-F7166A4C4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212" y="1570318"/>
            <a:ext cx="8946541" cy="4195481"/>
          </a:xfrm>
        </p:spPr>
        <p:txBody>
          <a:bodyPr>
            <a:normAutofit/>
          </a:bodyPr>
          <a:lstStyle/>
          <a:p>
            <a:r>
              <a:rPr lang="fr-FR" sz="2000" dirty="0"/>
              <a:t>Tous les citoyens qui participent au programme </a:t>
            </a:r>
            <a:r>
              <a:rPr lang="fr-FR" sz="2000" dirty="0" err="1"/>
              <a:t>CiTIQUE</a:t>
            </a:r>
            <a:endParaRPr lang="fr-FR" sz="2000" dirty="0"/>
          </a:p>
          <a:p>
            <a:r>
              <a:rPr lang="fr-FR" sz="2000" dirty="0"/>
              <a:t>Tous ceux qui nous soutiennent en interne comme en externe</a:t>
            </a:r>
          </a:p>
          <a:p>
            <a:r>
              <a:rPr lang="fr-FR" sz="2000" dirty="0"/>
              <a:t>Nos principaux financeurs :</a:t>
            </a:r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98A0057-2B3C-474E-8351-C0E136F23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E906160-A22A-4557-AB89-8458AD4A27FA}" type="slidenum">
              <a:rPr lang="fr-FR" smtClean="0">
                <a:solidFill>
                  <a:schemeClr val="tx1"/>
                </a:solidFill>
              </a:rPr>
              <a:t>45</a:t>
            </a:fld>
            <a:endParaRPr lang="fr-FR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B1FBAB5-25BC-4319-AF5A-2A15926210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t="21821" r="4010" b="22002"/>
          <a:stretch/>
        </p:blipFill>
        <p:spPr>
          <a:xfrm>
            <a:off x="1621394" y="3428388"/>
            <a:ext cx="2790330" cy="90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010E35A-E6F3-4C3C-92D7-49A213FE8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764" y="4727823"/>
            <a:ext cx="972000" cy="97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5BA94A0-212C-4F26-B0DF-DEAC24249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926" y="3345953"/>
            <a:ext cx="1636358" cy="108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028C0C8-C749-456D-BA2B-9D71F1F62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764" y="3345953"/>
            <a:ext cx="1137600" cy="108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124B5DE-AB52-4EB6-915C-3FC5AC4835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7" t="19231" r="8294" b="16121"/>
          <a:stretch/>
        </p:blipFill>
        <p:spPr bwMode="auto">
          <a:xfrm>
            <a:off x="4411724" y="4763823"/>
            <a:ext cx="3078014" cy="93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20877A3-81AC-416D-BA37-0F42F380DD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745" y="3345953"/>
            <a:ext cx="1380138" cy="108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632D25E-99E5-4250-AF9C-F3E61356BB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40" y="4799823"/>
            <a:ext cx="2073601" cy="864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861C4A1E-9ED1-4A34-B329-760574D1B9A5}"/>
              </a:ext>
            </a:extLst>
          </p:cNvPr>
          <p:cNvSpPr txBox="1">
            <a:spLocks/>
          </p:cNvSpPr>
          <p:nvPr/>
        </p:nvSpPr>
        <p:spPr>
          <a:xfrm>
            <a:off x="938427" y="1"/>
            <a:ext cx="7113373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>
                <a:solidFill>
                  <a:srgbClr val="25A89F"/>
                </a:solidFill>
              </a:rPr>
              <a:t>Remerciements</a:t>
            </a:r>
          </a:p>
        </p:txBody>
      </p:sp>
    </p:spTree>
    <p:extLst>
      <p:ext uri="{BB962C8B-B14F-4D97-AF65-F5344CB8AC3E}">
        <p14:creationId xmlns:p14="http://schemas.microsoft.com/office/powerpoint/2010/main" val="4162321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re 2">
            <a:extLst>
              <a:ext uri="{FF2B5EF4-FFF2-40B4-BE49-F238E27FC236}">
                <a16:creationId xmlns:a16="http://schemas.microsoft.com/office/drawing/2014/main" id="{478D7396-10B6-4AE0-B644-CC526DE5109E}"/>
              </a:ext>
            </a:extLst>
          </p:cNvPr>
          <p:cNvSpPr txBox="1">
            <a:spLocks/>
          </p:cNvSpPr>
          <p:nvPr/>
        </p:nvSpPr>
        <p:spPr>
          <a:xfrm>
            <a:off x="1636206" y="116632"/>
            <a:ext cx="8930203" cy="65669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endParaRPr lang="fr-FR" sz="2700" b="0" kern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833E3E-79D1-4DA6-9992-605CB5DA4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7618-AA22-46BD-A8E3-71D729F64277}" type="slidenum">
              <a:rPr lang="fr-FR" smtClean="0"/>
              <a:t>5</a:t>
            </a:fld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861C4A1E-9ED1-4A34-B329-760574D1B9A5}"/>
              </a:ext>
            </a:extLst>
          </p:cNvPr>
          <p:cNvSpPr txBox="1">
            <a:spLocks/>
          </p:cNvSpPr>
          <p:nvPr/>
        </p:nvSpPr>
        <p:spPr>
          <a:xfrm>
            <a:off x="938427" y="1"/>
            <a:ext cx="7113373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>
                <a:solidFill>
                  <a:srgbClr val="25A89F"/>
                </a:solidFill>
              </a:rPr>
              <a:t>Un petit retour sur l’histoire du projet</a:t>
            </a:r>
          </a:p>
        </p:txBody>
      </p:sp>
      <p:sp>
        <p:nvSpPr>
          <p:cNvPr id="41" name="Espace réservé du contenu 12">
            <a:extLst>
              <a:ext uri="{FF2B5EF4-FFF2-40B4-BE49-F238E27FC236}">
                <a16:creationId xmlns:a16="http://schemas.microsoft.com/office/drawing/2014/main" id="{DEF1EEC3-F378-4C8F-9713-67C830C49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444" y="3298038"/>
            <a:ext cx="10731500" cy="44116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>
                <a:latin typeface="Calibri"/>
                <a:cs typeface="Calibri"/>
              </a:rPr>
              <a:t>C’est important pour la suite</a:t>
            </a:r>
          </a:p>
        </p:txBody>
      </p:sp>
    </p:spTree>
    <p:extLst>
      <p:ext uri="{BB962C8B-B14F-4D97-AF65-F5344CB8AC3E}">
        <p14:creationId xmlns:p14="http://schemas.microsoft.com/office/powerpoint/2010/main" val="3480340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5C7C7D-BF59-4121-BC03-8E329E0E4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4700" y="6356350"/>
            <a:ext cx="2743200" cy="365125"/>
          </a:xfrm>
        </p:spPr>
        <p:txBody>
          <a:bodyPr/>
          <a:lstStyle/>
          <a:p>
            <a:fld id="{7A00D797-E440-453A-A64A-831D51E39C17}" type="slidenum">
              <a:rPr lang="fr-FR" smtClean="0"/>
              <a:t>6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3D34A5-8E18-4041-98BC-356A0C998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42" y="1582459"/>
            <a:ext cx="2937858" cy="44192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2CC9BB9-27CC-40DE-8B1A-233EB0886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567" y="1558925"/>
            <a:ext cx="7478169" cy="42487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B501D22-66C9-44B8-92CB-80BA33592D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091"/>
          <a:stretch/>
        </p:blipFill>
        <p:spPr>
          <a:xfrm>
            <a:off x="2737982" y="4892082"/>
            <a:ext cx="9238118" cy="1149943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E46E1A99-8A2D-41C0-98C1-403FE30C12CB}"/>
              </a:ext>
            </a:extLst>
          </p:cNvPr>
          <p:cNvSpPr txBox="1">
            <a:spLocks/>
          </p:cNvSpPr>
          <p:nvPr/>
        </p:nvSpPr>
        <p:spPr>
          <a:xfrm>
            <a:off x="1066800" y="12700"/>
            <a:ext cx="9842500" cy="87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rgbClr val="25A89F"/>
                </a:solidFill>
              </a:rPr>
              <a:t>Un contexte national favorable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64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>
            <a:extLst>
              <a:ext uri="{FF2B5EF4-FFF2-40B4-BE49-F238E27FC236}">
                <a16:creationId xmlns:a16="http://schemas.microsoft.com/office/drawing/2014/main" id="{E46E1A99-8A2D-41C0-98C1-403FE30C1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0"/>
            <a:ext cx="9512300" cy="9271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25A89F"/>
                </a:solidFill>
              </a:rPr>
              <a:t>Aux origines de </a:t>
            </a:r>
            <a:r>
              <a:rPr lang="fr-FR" sz="2800" b="1" dirty="0" err="1">
                <a:solidFill>
                  <a:srgbClr val="25A89F"/>
                </a:solidFill>
              </a:rPr>
              <a:t>CiTIQUE</a:t>
            </a:r>
            <a:endParaRPr lang="fr-FR" sz="2800" b="1" dirty="0">
              <a:solidFill>
                <a:srgbClr val="25A89F"/>
              </a:solidFill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CA0469A-F95D-4570-9616-F2724BE79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931" y="1917182"/>
            <a:ext cx="926110" cy="123481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8484001E-37E5-4D6B-BD97-BA752F2F48D4}"/>
              </a:ext>
            </a:extLst>
          </p:cNvPr>
          <p:cNvSpPr/>
          <p:nvPr/>
        </p:nvSpPr>
        <p:spPr>
          <a:xfrm>
            <a:off x="834438" y="4216401"/>
            <a:ext cx="4410662" cy="1968500"/>
          </a:xfrm>
          <a:prstGeom prst="wedgeRoundRectCallout">
            <a:avLst>
              <a:gd name="adj1" fmla="val 20619"/>
              <a:gd name="adj2" fmla="val -87138"/>
              <a:gd name="adj3" fmla="val 1666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000" dirty="0"/>
              <a:t>Besoin de données sur les tiques et les piqûres de tiques, inaccessibles aux chercheurs : </a:t>
            </a:r>
            <a:r>
              <a:rPr lang="fr-FR" sz="2000" dirty="0" err="1"/>
              <a:t>crowdsourcing</a:t>
            </a:r>
            <a:r>
              <a:rPr lang="fr-FR" sz="2000" dirty="0"/>
              <a:t>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FCBD40D-68DE-4100-A3B5-0BCB621B0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22" y="1910963"/>
            <a:ext cx="1234813" cy="1234813"/>
          </a:xfrm>
          <a:prstGeom prst="rect">
            <a:avLst/>
          </a:prstGeom>
        </p:spPr>
      </p:pic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E5C1652B-A33F-4AB9-9FFC-645F4BB3643E}"/>
              </a:ext>
            </a:extLst>
          </p:cNvPr>
          <p:cNvSpPr/>
          <p:nvPr/>
        </p:nvSpPr>
        <p:spPr>
          <a:xfrm>
            <a:off x="7086600" y="4213291"/>
            <a:ext cx="4229100" cy="1971609"/>
          </a:xfrm>
          <a:prstGeom prst="wedgeRoundRectCallout">
            <a:avLst>
              <a:gd name="adj1" fmla="val -17612"/>
              <a:gd name="adj2" fmla="val -89428"/>
              <a:gd name="adj3" fmla="val 1666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000" dirty="0"/>
              <a:t>Envie d’initier un nouveau projet de recherche participative mettant les citoyens (dont les élèves) au cœur de la démarche scientifique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B67A0F1-BACB-4888-9FF9-D33241CF00C9}"/>
              </a:ext>
            </a:extLst>
          </p:cNvPr>
          <p:cNvSpPr txBox="1"/>
          <p:nvPr/>
        </p:nvSpPr>
        <p:spPr>
          <a:xfrm>
            <a:off x="4051390" y="3134752"/>
            <a:ext cx="223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Jean-François Cosson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C3D7D4A-8F5D-4B73-BF6C-D2ABA08624AD}"/>
              </a:ext>
            </a:extLst>
          </p:cNvPr>
          <p:cNvSpPr txBox="1"/>
          <p:nvPr/>
        </p:nvSpPr>
        <p:spPr>
          <a:xfrm>
            <a:off x="7359702" y="3128533"/>
            <a:ext cx="223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Pascale Frey-Klett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5F2891B-C835-4908-A7B3-342CF11A7F38}"/>
              </a:ext>
            </a:extLst>
          </p:cNvPr>
          <p:cNvSpPr txBox="1"/>
          <p:nvPr/>
        </p:nvSpPr>
        <p:spPr>
          <a:xfrm>
            <a:off x="1466987" y="3117120"/>
            <a:ext cx="273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Muriel </a:t>
            </a:r>
            <a:r>
              <a:rPr lang="fr-FR" dirty="0" err="1"/>
              <a:t>Vayssier-Taussat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806700" y="1219200"/>
            <a:ext cx="2494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INRAE Maisons-Alfort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747000" y="1231900"/>
            <a:ext cx="1566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INRAE Nancy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FA63905-EFC3-47CE-8657-41362BD5C1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9327" r="10248"/>
          <a:stretch/>
        </p:blipFill>
        <p:spPr>
          <a:xfrm>
            <a:off x="8013700" y="1892299"/>
            <a:ext cx="1028700" cy="123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34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86A1F6-02A4-429B-8356-5B0CE9E39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300" y="1292225"/>
            <a:ext cx="11188700" cy="4351338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rgbClr val="000000"/>
                </a:solidFill>
              </a:rPr>
              <a:t>Mars 2016 : </a:t>
            </a:r>
            <a:r>
              <a:rPr lang="fr-FR" sz="2000" dirty="0">
                <a:solidFill>
                  <a:srgbClr val="000000"/>
                </a:solidFill>
              </a:rPr>
              <a:t>Conception d’une maquette du projet</a:t>
            </a:r>
          </a:p>
          <a:p>
            <a:pPr marL="0" indent="0">
              <a:buNone/>
            </a:pPr>
            <a:endParaRPr lang="fr-FR" sz="2400" b="1" dirty="0">
              <a:solidFill>
                <a:srgbClr val="000000"/>
              </a:solidFill>
            </a:endParaRPr>
          </a:p>
          <a:p>
            <a:endParaRPr lang="fr-FR" sz="2400" b="1" dirty="0">
              <a:solidFill>
                <a:srgbClr val="000000"/>
              </a:solidFill>
            </a:endParaRPr>
          </a:p>
          <a:p>
            <a:endParaRPr lang="fr-FR" sz="2400" b="1" dirty="0">
              <a:solidFill>
                <a:srgbClr val="000000"/>
              </a:solidFill>
            </a:endParaRPr>
          </a:p>
          <a:p>
            <a:r>
              <a:rPr lang="fr-FR" sz="2000" b="1" dirty="0">
                <a:solidFill>
                  <a:srgbClr val="000000"/>
                </a:solidFill>
              </a:rPr>
              <a:t>Mai 2016 : </a:t>
            </a:r>
            <a:r>
              <a:rPr lang="fr-FR" sz="2000" dirty="0">
                <a:solidFill>
                  <a:srgbClr val="000000"/>
                </a:solidFill>
              </a:rPr>
              <a:t>Sollicitation des partenaires fondateurs de CiTIQUE hors INRAE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5C7C7D-BF59-4121-BC03-8E329E0E4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D797-E440-453A-A64A-831D51E39C17}" type="slidenum">
              <a:rPr lang="fr-FR" smtClean="0"/>
              <a:t>8</a:t>
            </a:fld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CA0469A-F95D-4570-9616-F2724BE79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376" y="979106"/>
            <a:ext cx="926110" cy="1234813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4FA63905-EFC3-47CE-8657-41362BD5C1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9327" r="10248"/>
          <a:stretch/>
        </p:blipFill>
        <p:spPr>
          <a:xfrm>
            <a:off x="8153400" y="977899"/>
            <a:ext cx="1028700" cy="12360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B2C3AA-8C74-4816-BDEA-4617A77C0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98" y="4473308"/>
            <a:ext cx="1374869" cy="13748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120FB4-1ED0-4271-AEFC-6C1409AF0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85" y="4473309"/>
            <a:ext cx="1347372" cy="1374869"/>
          </a:xfrm>
          <a:prstGeom prst="rect">
            <a:avLst/>
          </a:prstGeom>
        </p:spPr>
      </p:pic>
      <p:pic>
        <p:nvPicPr>
          <p:cNvPr id="12" name="Image 11" descr="IMG_3345.jpg">
            <a:extLst>
              <a:ext uri="{FF2B5EF4-FFF2-40B4-BE49-F238E27FC236}">
                <a16:creationId xmlns:a16="http://schemas.microsoft.com/office/drawing/2014/main" id="{F6F35564-427B-4EC1-8B49-6BF959B5ED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10607" r="10321" b="11614"/>
          <a:stretch/>
        </p:blipFill>
        <p:spPr>
          <a:xfrm>
            <a:off x="3664717" y="4432300"/>
            <a:ext cx="2037583" cy="1587500"/>
          </a:xfrm>
          <a:prstGeom prst="rect">
            <a:avLst/>
          </a:prstGeom>
        </p:spPr>
      </p:pic>
      <p:pic>
        <p:nvPicPr>
          <p:cNvPr id="13" name="Image 12" descr="IMG_4453.jpg">
            <a:extLst>
              <a:ext uri="{FF2B5EF4-FFF2-40B4-BE49-F238E27FC236}">
                <a16:creationId xmlns:a16="http://schemas.microsoft.com/office/drawing/2014/main" id="{7293C266-DEC0-4B44-A126-53D9304EB4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7"/>
          <a:stretch/>
        </p:blipFill>
        <p:spPr>
          <a:xfrm>
            <a:off x="6746917" y="4436037"/>
            <a:ext cx="2181184" cy="157801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A050692-E5BE-44F3-B4A1-8EF9E9D4A186}"/>
              </a:ext>
            </a:extLst>
          </p:cNvPr>
          <p:cNvSpPr txBox="1"/>
          <p:nvPr/>
        </p:nvSpPr>
        <p:spPr>
          <a:xfrm>
            <a:off x="9589161" y="2213919"/>
            <a:ext cx="223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Jean-François Cosson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E9C7BB9-739F-4DFA-9B7E-3ED709A00754}"/>
              </a:ext>
            </a:extLst>
          </p:cNvPr>
          <p:cNvSpPr txBox="1"/>
          <p:nvPr/>
        </p:nvSpPr>
        <p:spPr>
          <a:xfrm>
            <a:off x="7509568" y="2213919"/>
            <a:ext cx="223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Pascale Frey-Klett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83F40C2-B18F-437E-B606-A1FE76BEE1BD}"/>
              </a:ext>
            </a:extLst>
          </p:cNvPr>
          <p:cNvSpPr txBox="1"/>
          <p:nvPr/>
        </p:nvSpPr>
        <p:spPr>
          <a:xfrm>
            <a:off x="822198" y="6170875"/>
            <a:ext cx="223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Annick Brun-Jacob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751C6FB-A1C1-4B7B-8BCC-36DCB0F68083}"/>
              </a:ext>
            </a:extLst>
          </p:cNvPr>
          <p:cNvSpPr txBox="1"/>
          <p:nvPr/>
        </p:nvSpPr>
        <p:spPr>
          <a:xfrm>
            <a:off x="3550417" y="6183575"/>
            <a:ext cx="223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Julien Marchand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461CB82-AF4D-4967-B7E9-546035A654E8}"/>
              </a:ext>
            </a:extLst>
          </p:cNvPr>
          <p:cNvSpPr txBox="1"/>
          <p:nvPr/>
        </p:nvSpPr>
        <p:spPr>
          <a:xfrm>
            <a:off x="6746916" y="6123543"/>
            <a:ext cx="223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Cyril </a:t>
            </a:r>
            <a:r>
              <a:rPr lang="fr-FR" dirty="0" err="1"/>
              <a:t>Galley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17CB803-55FB-4744-8722-50EC6F324A1C}"/>
              </a:ext>
            </a:extLst>
          </p:cNvPr>
          <p:cNvSpPr txBox="1"/>
          <p:nvPr/>
        </p:nvSpPr>
        <p:spPr>
          <a:xfrm>
            <a:off x="9574850" y="6123543"/>
            <a:ext cx="223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Sara Moutailler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772F260-29E1-4AF2-BC19-B02519CFF30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451" t="11445" r="6105" b="15687"/>
          <a:stretch/>
        </p:blipFill>
        <p:spPr>
          <a:xfrm>
            <a:off x="1247381" y="3853778"/>
            <a:ext cx="1382516" cy="52020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8165229-C784-4DB8-BDB2-FC76110CFE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6368" y="3937326"/>
            <a:ext cx="760331" cy="70206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7FD7F82-26F1-402C-A5C7-87F38A6C0F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112" y="3795844"/>
            <a:ext cx="781877" cy="667520"/>
          </a:xfrm>
          <a:prstGeom prst="rect">
            <a:avLst/>
          </a:prstGeom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id="{4123C7AC-0711-432F-883D-FC8D0E59E77F}"/>
              </a:ext>
            </a:extLst>
          </p:cNvPr>
          <p:cNvSpPr txBox="1">
            <a:spLocks/>
          </p:cNvSpPr>
          <p:nvPr/>
        </p:nvSpPr>
        <p:spPr>
          <a:xfrm>
            <a:off x="1066800" y="12700"/>
            <a:ext cx="9842500" cy="87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rgbClr val="25A89F"/>
                </a:solidFill>
              </a:rPr>
              <a:t>Les grandes étapes de CiTIQUE</a:t>
            </a:r>
          </a:p>
        </p:txBody>
      </p:sp>
    </p:spTree>
    <p:extLst>
      <p:ext uri="{BB962C8B-B14F-4D97-AF65-F5344CB8AC3E}">
        <p14:creationId xmlns:p14="http://schemas.microsoft.com/office/powerpoint/2010/main" val="97402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5C7C7D-BF59-4121-BC03-8E329E0E4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D797-E440-453A-A64A-831D51E39C17}" type="slidenum">
              <a:rPr lang="fr-FR" smtClean="0"/>
              <a:t>9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87A5276-2EF0-456F-BA44-97F0F80DA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00" y="4480531"/>
            <a:ext cx="2794000" cy="20556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F759A26-E6F0-4907-8C9B-81DDF784ED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/>
          <a:stretch/>
        </p:blipFill>
        <p:spPr>
          <a:xfrm>
            <a:off x="237516" y="4495800"/>
            <a:ext cx="2909433" cy="20066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B1666D0-2798-4E36-8A9A-ABF528768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1888"/>
            <a:ext cx="729744" cy="729744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D886A1F6-02A4-429B-8356-5B0CE9E39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254124"/>
            <a:ext cx="11353800" cy="4810565"/>
          </a:xfrm>
        </p:spPr>
        <p:txBody>
          <a:bodyPr>
            <a:normAutofit/>
          </a:bodyPr>
          <a:lstStyle/>
          <a:p>
            <a:r>
              <a:rPr lang="fr-FR" sz="2000" b="1" dirty="0"/>
              <a:t>Mars et juillet 2017</a:t>
            </a:r>
            <a:r>
              <a:rPr lang="fr-FR" sz="2000" dirty="0"/>
              <a:t> :  Organisation sur Paris de deux ateliers en mode living-</a:t>
            </a:r>
            <a:r>
              <a:rPr lang="fr-FR" sz="2000" dirty="0" err="1"/>
              <a:t>lab</a:t>
            </a:r>
            <a:r>
              <a:rPr lang="fr-FR" sz="2000" dirty="0"/>
              <a:t> avec </a:t>
            </a:r>
          </a:p>
          <a:p>
            <a:pPr marL="3340100" indent="-342900">
              <a:buFont typeface="Wingdings" charset="2"/>
              <a:buChar char="Ø"/>
            </a:pPr>
            <a:r>
              <a:rPr lang="fr-FR" sz="2000" dirty="0"/>
              <a:t>Des chercheurs</a:t>
            </a:r>
          </a:p>
          <a:p>
            <a:pPr marL="3340100" lvl="6" indent="-342900">
              <a:buFont typeface="Wingdings" charset="2"/>
              <a:buChar char="Ø"/>
            </a:pPr>
            <a:r>
              <a:rPr lang="fr-FR" sz="2000" dirty="0"/>
              <a:t>Des médecins</a:t>
            </a:r>
          </a:p>
          <a:p>
            <a:pPr marL="3340100" lvl="6" indent="-342900">
              <a:buFont typeface="Wingdings" charset="2"/>
              <a:buChar char="Ø"/>
            </a:pPr>
            <a:r>
              <a:rPr lang="fr-FR" sz="2000" dirty="0"/>
              <a:t>Des malades</a:t>
            </a:r>
          </a:p>
          <a:p>
            <a:pPr marL="3340100" lvl="6" indent="-342900">
              <a:buFont typeface="Wingdings" charset="2"/>
              <a:buChar char="Ø"/>
            </a:pPr>
            <a:r>
              <a:rPr lang="fr-FR" sz="2000" dirty="0"/>
              <a:t>Des citoyens</a:t>
            </a:r>
          </a:p>
          <a:p>
            <a:pPr marL="3340100" lvl="6" indent="-342900">
              <a:buFont typeface="Wingdings" charset="2"/>
              <a:buChar char="Ø"/>
            </a:pPr>
            <a:r>
              <a:rPr lang="fr-FR" sz="2000" dirty="0"/>
              <a:t>Des forestiers</a:t>
            </a:r>
          </a:p>
          <a:p>
            <a:pPr marL="3340100" lvl="6" indent="-342900">
              <a:buFont typeface="Wingdings" charset="2"/>
              <a:buChar char="Ø"/>
            </a:pPr>
            <a:r>
              <a:rPr lang="fr-FR" sz="2000" dirty="0"/>
              <a:t>Des représentants du Ministère de la Santé</a:t>
            </a:r>
          </a:p>
          <a:p>
            <a:pPr marL="0" indent="0">
              <a:buNone/>
            </a:pPr>
            <a:r>
              <a:rPr lang="fr-FR" sz="2000" dirty="0"/>
              <a:t>			</a:t>
            </a:r>
          </a:p>
          <a:p>
            <a:pPr marL="0" indent="0">
              <a:buNone/>
            </a:pPr>
            <a:r>
              <a:rPr lang="fr-FR" sz="2000" dirty="0"/>
              <a:t>			Pour </a:t>
            </a:r>
            <a:r>
              <a:rPr lang="fr-FR" sz="2000" dirty="0" err="1"/>
              <a:t>co</a:t>
            </a:r>
            <a:r>
              <a:rPr lang="fr-FR" sz="2000" dirty="0"/>
              <a:t>-construire </a:t>
            </a:r>
          </a:p>
          <a:p>
            <a:pPr marL="3302000" lvl="6" indent="-342900">
              <a:buFont typeface="Wingdings" charset="2"/>
              <a:buChar char="Ø"/>
            </a:pPr>
            <a:r>
              <a:rPr lang="fr-FR" sz="2000" dirty="0"/>
              <a:t>Les premières questions de recherche</a:t>
            </a:r>
          </a:p>
          <a:p>
            <a:pPr marL="3302000" lvl="6" indent="-342900">
              <a:buFont typeface="Wingdings" charset="2"/>
              <a:buChar char="Ø"/>
            </a:pPr>
            <a:r>
              <a:rPr lang="fr-FR" sz="2000" dirty="0"/>
              <a:t>La stratégie de collecte des données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DA86818-4B48-4F98-A806-FBE3643734CA}"/>
              </a:ext>
            </a:extLst>
          </p:cNvPr>
          <p:cNvSpPr txBox="1">
            <a:spLocks/>
          </p:cNvSpPr>
          <p:nvPr/>
        </p:nvSpPr>
        <p:spPr>
          <a:xfrm>
            <a:off x="1066800" y="12700"/>
            <a:ext cx="9842500" cy="87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rgbClr val="25A89F"/>
                </a:solidFill>
              </a:rPr>
              <a:t>Les grandes étapes de CiTIQUE</a:t>
            </a:r>
          </a:p>
        </p:txBody>
      </p:sp>
    </p:spTree>
    <p:extLst>
      <p:ext uri="{BB962C8B-B14F-4D97-AF65-F5344CB8AC3E}">
        <p14:creationId xmlns:p14="http://schemas.microsoft.com/office/powerpoint/2010/main" val="42711099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2183</Words>
  <Application>Microsoft Office PowerPoint</Application>
  <PresentationFormat>Grand écran</PresentationFormat>
  <Paragraphs>322</Paragraphs>
  <Slides>45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2" baseType="lpstr">
      <vt:lpstr>Arial</vt:lpstr>
      <vt:lpstr>AvenirNextLTPro-Cn</vt:lpstr>
      <vt:lpstr>Calibri</vt:lpstr>
      <vt:lpstr>Calibri Light</vt:lpstr>
      <vt:lpstr>Helvetica Neue</vt:lpstr>
      <vt:lpstr>Wingdings</vt:lpstr>
      <vt:lpstr>Thème Office</vt:lpstr>
      <vt:lpstr>Des tiques, des citoyens ,de l’informatique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Aux origines de CiTIQUE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Par exemple, entrainement d’une IA de reconnaissance des espèces de tiques à partir des photos fournies par les citoyens</vt:lpstr>
      <vt:lpstr>Présentation PowerPoint</vt:lpstr>
      <vt:lpstr>Vers une meilleure reconnaissance nationale ?</vt:lpstr>
      <vt:lpstr>Les différents niveaux d’implication des citoyens</vt:lpstr>
      <vt:lpstr>Présentation PowerPoint</vt:lpstr>
      <vt:lpstr>Comment collecter des signalements de piqûres en France ?</vt:lpstr>
      <vt:lpstr>Comment collecter des signalements de piqûres en France ?</vt:lpstr>
      <vt:lpstr>Quelle répartition des modes de signalement</vt:lpstr>
      <vt:lpstr>Quelle répartition des modes de signalement</vt:lpstr>
      <vt:lpstr>Bien appréhender les besoins fonctionnels du projet</vt:lpstr>
      <vt:lpstr>Le choix de l’applicatif ?</vt:lpstr>
      <vt:lpstr>Vue générale</vt:lpstr>
      <vt:lpstr>Vue générale</vt:lpstr>
      <vt:lpstr>Vue générale</vt:lpstr>
      <vt:lpstr>Vue générale</vt:lpstr>
      <vt:lpstr>Vue générale</vt:lpstr>
      <vt:lpstr>Vue générale</vt:lpstr>
      <vt:lpstr>Vue générale</vt:lpstr>
      <vt:lpstr>Vue générale</vt:lpstr>
      <vt:lpstr>Vue générale</vt:lpstr>
      <vt:lpstr>Vue générale</vt:lpstr>
      <vt:lpstr>Travailler le design et l’ergonomie</vt:lpstr>
      <vt:lpstr>Quelques fonctionnalités intéressantes</vt:lpstr>
      <vt:lpstr>Documentation, documentation</vt:lpstr>
      <vt:lpstr>La sécurité en un mot</vt:lpstr>
      <vt:lpstr>Maintenance et évolution</vt:lpstr>
      <vt:lpstr>Partager et coopérer</vt:lpstr>
      <vt:lpstr>Pour aller plus lien sur ce thème</vt:lpstr>
      <vt:lpstr>Présentation PowerPoint</vt:lpstr>
      <vt:lpstr>Présentation PowerPoint</vt:lpstr>
    </vt:vector>
  </TitlesOfParts>
  <Company>iouston informatique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Marchand</dc:creator>
  <cp:lastModifiedBy>Julien Marchand</cp:lastModifiedBy>
  <cp:revision>20</cp:revision>
  <dcterms:created xsi:type="dcterms:W3CDTF">2022-11-25T16:31:47Z</dcterms:created>
  <dcterms:modified xsi:type="dcterms:W3CDTF">2022-12-02T09:52:56Z</dcterms:modified>
</cp:coreProperties>
</file>